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kotsu"/>
          <p:cNvSpPr/>
          <p:nvPr/>
        </p:nvSpPr>
        <p:spPr>
          <a:xfrm>
            <a:off x="395882" y="4568874"/>
            <a:ext cx="6768107" cy="1267717"/>
          </a:xfrm>
          <a:prstGeom prst="roundRect">
            <a:avLst>
              <a:gd name="adj" fmla="val 5679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kotsu"/>
          <p:cNvSpPr/>
          <p:nvPr/>
        </p:nvSpPr>
        <p:spPr>
          <a:xfrm>
            <a:off x="395882" y="8577560"/>
            <a:ext cx="6768107" cy="1058167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secmark"/>
          <p:cNvSpPr/>
          <p:nvPr/>
        </p:nvSpPr>
        <p:spPr>
          <a:xfrm>
            <a:off x="395882" y="43576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secmark"/>
          <p:cNvSpPr/>
          <p:nvPr/>
        </p:nvSpPr>
        <p:spPr>
          <a:xfrm>
            <a:off x="395882" y="599360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395882" y="834122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rieslab"/>
          <p:cNvSpPr/>
          <p:nvPr/>
        </p:nvSpPr>
        <p:spPr>
          <a:xfrm>
            <a:off x="395882" y="359866"/>
            <a:ext cx="104968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8" name="line"/>
          <p:cNvCxnSpPr/>
          <p:nvPr/>
        </p:nvCxnSpPr>
        <p:spPr>
          <a:xfrm>
            <a:off x="395882" y="1373832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95882" y="6204793"/>
          <a:ext cx="6758582" cy="1969886"/>
        </p:xfrm>
        <a:graphic>
          <a:graphicData uri="http://schemas.openxmlformats.org/drawingml/2006/table">
            <a:tbl>
              <a:tblPr/>
              <a:tblGrid>
                <a:gridCol w="1223962"/>
                <a:gridCol w="553462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学年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たんげんカード（全27枚）＋ふりかえりカード（学年別3種）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572392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低学年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9枚＋1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体つくりあそび／マットあそび／てつぼうあそび／とびばこあそび／こていしせつあそび／はし</a:t>
                      </a:r>
                    </a:p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る・とぶあそび／みずあそび／ゲーム・おにあそび／ひょうげんリズムあそび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572392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中学年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9枚＋1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体つくり運動／マット運動／鉄棒運動／跳び箱運動／走・跳の運動／水泳運動／ゲーム／表現運動</a:t>
                      </a:r>
                    </a:p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／保健（3・4年）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572392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高学年</a:t>
                      </a:r>
                    </a:p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9枚＋1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体つくり運動／マット運動／鉄棒運動／跳び箱運動／陸上運動／水泳運動／ボール運動／表現運動</a:t>
                      </a:r>
                    </a:p>
                    <a:p>
                      <a:pPr algn="l"/>
                      <a:r>
                        <a:rPr sz="9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／保健（5・6年）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10" name="illust" descr="sumire_pe_cover_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07" y="1527274"/>
            <a:ext cx="6749057" cy="2663874"/>
          </a:xfrm>
          <a:prstGeom prst="rect">
            <a:avLst/>
          </a:prstGeom>
        </p:spPr>
      </p:pic>
      <p:sp>
        <p:nvSpPr>
          <p:cNvPr id="11" name="text"/>
          <p:cNvSpPr txBox="1"/>
          <p:nvPr/>
        </p:nvSpPr>
        <p:spPr>
          <a:xfrm>
            <a:off x="503882" y="359866"/>
            <a:ext cx="941684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School Stock</a:t>
            </a:r>
          </a:p>
        </p:txBody>
      </p:sp>
      <p:sp>
        <p:nvSpPr>
          <p:cNvPr id="12" name="text"/>
          <p:cNvSpPr txBox="1"/>
          <p:nvPr/>
        </p:nvSpPr>
        <p:spPr>
          <a:xfrm>
            <a:off x="395882" y="1070818"/>
            <a:ext cx="6768107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全31枚｜たんげんカード＋毎時間の ふりかえりカード｜低・中・高学年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395882" y="610344"/>
            <a:ext cx="6768107" cy="4028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70"/>
              </a:lnSpc>
            </a:pPr>
            <a:r>
              <a:rPr sz="26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体育 学習カード</a:t>
            </a:r>
          </a:p>
        </p:txBody>
      </p:sp>
      <p:sp>
        <p:nvSpPr>
          <p:cNvPr id="14" name="text"/>
          <p:cNvSpPr txBox="1"/>
          <p:nvPr/>
        </p:nvSpPr>
        <p:spPr>
          <a:xfrm>
            <a:off x="582959" y="4308574"/>
            <a:ext cx="1567011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つかい方（3ステップ）</a:t>
            </a:r>
          </a:p>
        </p:txBody>
      </p:sp>
      <p:sp>
        <p:nvSpPr>
          <p:cNvPr id="15" name="text"/>
          <p:cNvSpPr txBox="1"/>
          <p:nvPr/>
        </p:nvSpPr>
        <p:spPr>
          <a:xfrm>
            <a:off x="582959" y="5944492"/>
            <a:ext cx="152727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カードの ラインナップ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582959" y="8292107"/>
            <a:ext cx="592782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先生方へ</a:t>
            </a:r>
          </a:p>
        </p:txBody>
      </p:sp>
      <p:sp>
        <p:nvSpPr>
          <p:cNvPr id="17" name="dot"/>
          <p:cNvSpPr/>
          <p:nvPr/>
        </p:nvSpPr>
        <p:spPr>
          <a:xfrm>
            <a:off x="534908" y="4726038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"/>
          <p:cNvSpPr txBox="1"/>
          <p:nvPr/>
        </p:nvSpPr>
        <p:spPr>
          <a:xfrm>
            <a:off x="729843" y="4664571"/>
            <a:ext cx="6316721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たんげんの はじめ：「たんげんカード」を1人1枚。めあてを書いて、わざの 名前を みんなで たしか</a:t>
            </a:r>
          </a:p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める。</a:t>
            </a:r>
          </a:p>
        </p:txBody>
      </p:sp>
      <p:sp>
        <p:nvSpPr>
          <p:cNvPr id="19" name="dot"/>
          <p:cNvSpPr/>
          <p:nvPr/>
        </p:nvSpPr>
        <p:spPr>
          <a:xfrm>
            <a:off x="534908" y="5159426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"/>
          <p:cNvSpPr txBox="1"/>
          <p:nvPr/>
        </p:nvSpPr>
        <p:spPr>
          <a:xfrm>
            <a:off x="729843" y="5097958"/>
            <a:ext cx="6316721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毎時間の おわり：「ふりかえりカード」（A4を 半分に 切って 使う）に 3分で 書く。たんげんカードの</a:t>
            </a:r>
          </a:p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きろく表にも ◎○△。</a:t>
            </a:r>
          </a:p>
        </p:txBody>
      </p:sp>
      <p:sp>
        <p:nvSpPr>
          <p:cNvPr id="21" name="dot"/>
          <p:cNvSpPr/>
          <p:nvPr/>
        </p:nvSpPr>
        <p:spPr>
          <a:xfrm>
            <a:off x="534908" y="559281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"/>
          <p:cNvSpPr txBox="1"/>
          <p:nvPr/>
        </p:nvSpPr>
        <p:spPr>
          <a:xfrm>
            <a:off x="729843" y="5531346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たんげんの おわり：たんげんカードの ふりかえり欄へ。できるように なった わざが 一目で わかる。</a:t>
            </a:r>
          </a:p>
        </p:txBody>
      </p:sp>
      <p:sp>
        <p:nvSpPr>
          <p:cNvPr id="23" name="dot"/>
          <p:cNvSpPr/>
          <p:nvPr/>
        </p:nvSpPr>
        <p:spPr>
          <a:xfrm>
            <a:off x="534908" y="873472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"/>
          <p:cNvSpPr txBox="1"/>
          <p:nvPr/>
        </p:nvSpPr>
        <p:spPr>
          <a:xfrm>
            <a:off x="729843" y="8673256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印刷は A4 等倍・白黒でも 使えます。低学年カードは 文字を 大きく して あります。</a:t>
            </a:r>
          </a:p>
        </p:txBody>
      </p:sp>
      <p:sp>
        <p:nvSpPr>
          <p:cNvPr id="25" name="dot"/>
          <p:cNvSpPr/>
          <p:nvPr/>
        </p:nvSpPr>
        <p:spPr>
          <a:xfrm>
            <a:off x="534908" y="895856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729843" y="8897094"/>
            <a:ext cx="6316721" cy="419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わざ名は 文部科学省・スポーツ庁「小学校体育（運動領域）指導の手引き」の 例示に そろえて いま</a:t>
            </a:r>
          </a:p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す。</a:t>
            </a:r>
          </a:p>
        </p:txBody>
      </p:sp>
      <p:sp>
        <p:nvSpPr>
          <p:cNvPr id="27" name="dot"/>
          <p:cNvSpPr/>
          <p:nvPr/>
        </p:nvSpPr>
        <p:spPr>
          <a:xfrm>
            <a:off x="534908" y="939194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729843" y="9330481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学校・学級の 実態に 合わせて、行の 数や わざの 選び方は 自由に 調整して ください。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10350251"/>
            <a:ext cx="2287637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子どもたちの「できた！」が ふえますように。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3040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266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997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96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0282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57317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たいつくりの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いろいろな うごきの 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238392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うごき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857875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0964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074640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457307"/>
            <a:ext cx="333806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こと・たのしかった ことを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141669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かたあしバランス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9551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くまあるき・かにあるき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177209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スキップ・ギャロップ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105757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ケンパーとび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181079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なわ・フープの あそび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82150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なげる・とる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77209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おしずもう・つなひき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いろいろな うごきに ちょうせん しよう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ともだちの いい うごきを まねっこ しよう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99219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292947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61884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87615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9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2275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976461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95882" y="6419105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7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8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9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マットあそび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6119663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8692753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477095" y="8719095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059906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ゆりかご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059906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まえころがり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495377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うしろころがり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495377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まるたころがり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3930848"/>
            <a:ext cx="146417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かえるの あしうち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3930848"/>
            <a:ext cx="14713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せなかで さかだち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484584" y="4366319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かべのぼり さかだち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922514" y="4366319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ブリッジ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349156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あごを ひいて、おへそを みる</a:t>
            </a:r>
          </a:p>
        </p:txBody>
      </p:sp>
      <p:sp>
        <p:nvSpPr>
          <p:cNvPr id="60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手のひらを しっかり つく</a:t>
            </a:r>
          </a:p>
        </p:txBody>
      </p:sp>
      <p:sp>
        <p:nvSpPr>
          <p:cNvPr id="62" name="dot"/>
          <p:cNvSpPr/>
          <p:nvPr/>
        </p:nvSpPr>
        <p:spPr>
          <a:xfrm>
            <a:off x="534908" y="575564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"/>
          <p:cNvSpPr txBox="1"/>
          <p:nvPr/>
        </p:nvSpPr>
        <p:spPr>
          <a:xfrm>
            <a:off x="769212" y="5683001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まるく なって ころがる</a:t>
            </a:r>
          </a:p>
        </p:txBody>
      </p:sp>
      <p:sp>
        <p:nvSpPr>
          <p:cNvPr id="64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3040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266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997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96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0282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57317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857875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0964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457307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ぶらさがり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77745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とびあがり・とびおり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5332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つばめ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ふとんほし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70574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こうもり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あしぬきまわり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まえまわりおり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おやゆびを したから まわして にぎる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てつぼうに ちかづける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55672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628257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9757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529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32604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98728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32914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83634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とびばこあそび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28814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84192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257282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7095" y="8283624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59906"/>
            <a:ext cx="159975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とびのり・とびおり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59906"/>
            <a:ext cx="194979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またぎのり・またぎおり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95377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ふみこしとび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95377"/>
            <a:ext cx="111591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よこ とびこし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930848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うまとび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9659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69212" y="472395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りょう手を そろえて つく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5838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69212" y="4985742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トン・トン・トーンの リズムで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320174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69212" y="5247530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ひざを まげて ピタッと おりる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55672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628257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9757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529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32604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98728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32914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83634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kot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こていしせつあそび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87091"/>
            <a:ext cx="1858565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あそぶ ばしょと うごき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28814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84192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257282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549276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7095" y="8283624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59906"/>
            <a:ext cx="121577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ジャングルジム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59906"/>
            <a:ext cx="698599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うんてい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95377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のぼりぼう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95377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ろくぼく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930848"/>
            <a:ext cx="21328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たいこばし・へいきんだい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9659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69212" y="472395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りょう手で しっかり にぎる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5838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69212" y="4985742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あしばを たしかめて うごく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320174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69212" y="5247530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ぬれて いる ときは あそばない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01831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35153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53730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9201"/>
            <a:ext cx="3330029" cy="553045"/>
          </a:xfrm>
          <a:prstGeom prst="roundRect">
            <a:avLst>
              <a:gd name="adj" fmla="val 1041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0446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8980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7114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3239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7424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128742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はしる・とぶ うんどうあそび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483346"/>
            <a:ext cx="238392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うごき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735710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829300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402389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3074640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477095" y="8428732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856160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かけっこ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56160"/>
            <a:ext cx="231070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おいかけっこ・リレーあそび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291631"/>
            <a:ext cx="1286470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ゴムとび あそび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291631"/>
            <a:ext cx="110698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ケンパー 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27102"/>
            <a:ext cx="12936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はばとび あそび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27102"/>
            <a:ext cx="12936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たかとび あそび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134594"/>
            <a:ext cx="2354609" cy="462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かたあしとび・りょうあしと</a:t>
            </a:r>
          </a:p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6349156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911078" y="4232374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203493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69212" y="5130849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まえを みて、うでを ふって はしる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465282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69212" y="5392638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フワッと とんで、ひざを まげて ピタッ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78844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859982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53730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9201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62929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98467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55776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21900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56086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215360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みずあそび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483346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560540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915917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489007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899469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477095" y="8515350"/>
            <a:ext cx="2100857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ことを かこう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856160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みずかけっこ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56160"/>
            <a:ext cx="218226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ワニさん・カニさん あるき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291631"/>
            <a:ext cx="195515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もぐりっこ（かおつけ）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291631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ぶくぶく バブリング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27102"/>
            <a:ext cx="88880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だるまうき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27102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ふしうき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162573"/>
            <a:ext cx="5332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けのび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6349156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911078" y="4144714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28323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69212" y="4955678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みずの なかで ゆっくり いきを はく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290111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69212" y="5217467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ちからを ぬくと からだが うくよ</a:t>
            </a:r>
          </a:p>
        </p:txBody>
      </p:sp>
      <p:sp>
        <p:nvSpPr>
          <p:cNvPr id="58" name="dot"/>
          <p:cNvSpPr/>
          <p:nvPr/>
        </p:nvSpPr>
        <p:spPr>
          <a:xfrm>
            <a:off x="534908" y="5551900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"/>
          <p:cNvSpPr txBox="1"/>
          <p:nvPr/>
        </p:nvSpPr>
        <p:spPr>
          <a:xfrm>
            <a:off x="769212" y="5479256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プールサイドは あるく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99219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61884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7615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2275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76461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419105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ゲーム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ボールゲーム・おにあそび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1431131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やってみる ゲーム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6119663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692753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121842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719095"/>
            <a:ext cx="2888902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たのしかった ゲーム・がんばった ことを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128111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まとあて ゲーム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82150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ころがし ドッジボール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128111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シュート ゲーム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てつなぎおに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ふえおに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ことろことろ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たからとりおに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さいごまで よく みる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あいての いない ところを ねらう</a:t>
            </a:r>
          </a:p>
        </p:txBody>
      </p:sp>
      <p:sp>
        <p:nvSpPr>
          <p:cNvPr id="59" name="dot"/>
          <p:cNvSpPr/>
          <p:nvPr/>
        </p:nvSpPr>
        <p:spPr>
          <a:xfrm>
            <a:off x="534908" y="575564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"/>
          <p:cNvSpPr txBox="1"/>
          <p:nvPr/>
        </p:nvSpPr>
        <p:spPr>
          <a:xfrm>
            <a:off x="769212" y="5683001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ルールを まもると もっと たのしい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5633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09118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24511"/>
            <a:ext cx="6768107" cy="700682"/>
          </a:xfrm>
          <a:prstGeom prst="roundRect">
            <a:avLst>
              <a:gd name="adj" fmla="val 10275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82788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82788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18259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18259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53730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62564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5210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19382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28741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786050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463426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29403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52174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6360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314003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079748" y="1314003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731466" y="131400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18100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394591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359866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086594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151748" y="1086594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803466" y="1086594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74935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ひょうげんリズムあそび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556891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483346"/>
            <a:ext cx="1267717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4125069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5218658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791747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958429" y="2509688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477095" y="7818090"/>
            <a:ext cx="3024931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へんしんできた もの・たのしかった ことを かこう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2856160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どうぶつに へんしん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2856160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のりものに へんしん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291631"/>
            <a:ext cx="185841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リズムに のって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291631"/>
            <a:ext cx="187612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すきな うごきで おどる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727102"/>
            <a:ext cx="2053976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みんなで あわせて おどる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2911078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349156" y="2838301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911078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349156" y="3273772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2911078" y="3709243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592851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69212" y="4520207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おおきく うごくと かっこいい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854640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69212" y="4781996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「なりきる」のが いちばんの コツ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81695"/>
            <a:ext cx="6389042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365527"/>
            <a:ext cx="6389042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9510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87746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32661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61348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706129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84500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rieslab"/>
          <p:cNvSpPr/>
          <p:nvPr/>
        </p:nvSpPr>
        <p:spPr>
          <a:xfrm>
            <a:off x="585341" y="531316"/>
            <a:ext cx="198640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rieslab"/>
          <p:cNvSpPr/>
          <p:nvPr/>
        </p:nvSpPr>
        <p:spPr>
          <a:xfrm>
            <a:off x="585341" y="5715148"/>
            <a:ext cx="198640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4" name="line"/>
          <p:cNvCxnSpPr/>
          <p:nvPr/>
        </p:nvCxnSpPr>
        <p:spPr>
          <a:xfrm>
            <a:off x="702766" y="1619398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line"/>
          <p:cNvCxnSpPr/>
          <p:nvPr/>
        </p:nvCxnSpPr>
        <p:spPr>
          <a:xfrm>
            <a:off x="585341" y="383872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85341" y="418058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85341" y="452244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702766" y="6803231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9022556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9364414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97062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2679650" y="788789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3255466" y="788789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3831282" y="788789"/>
            <a:ext cx="3143101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2679650" y="5972621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3255466" y="5972621"/>
            <a:ext cx="46791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3831282" y="5972621"/>
            <a:ext cx="3143101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85341" y="2108150"/>
          <a:ext cx="6379517" cy="986283"/>
        </p:xfrm>
        <a:graphic>
          <a:graphicData uri="http://schemas.openxmlformats.org/drawingml/2006/table">
            <a:tbl>
              <a:tblPr/>
              <a:tblGrid>
                <a:gridCol w="4939605"/>
                <a:gridCol w="1439912"/>
              </a:tblGrid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めあてが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あんぜんに きを つけた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ともだちと なかよく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585341" y="7291982"/>
          <a:ext cx="6379517" cy="986283"/>
        </p:xfrm>
        <a:graphic>
          <a:graphicData uri="http://schemas.openxmlformats.org/drawingml/2006/table">
            <a:tbl>
              <a:tblPr/>
              <a:tblGrid>
                <a:gridCol w="4939605"/>
                <a:gridCol w="1439912"/>
              </a:tblGrid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めあてが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あんぜんに きを つけた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28761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ともだちと なかよく できた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32" name="illust" descr="low_lesson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471" y="2153394"/>
            <a:ext cx="247650" cy="247650"/>
          </a:xfrm>
          <a:prstGeom prst="rect">
            <a:avLst/>
          </a:prstGeom>
        </p:spPr>
      </p:pic>
      <p:pic>
        <p:nvPicPr>
          <p:cNvPr id="33" name="illust" descr="low_lesson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298" y="2153394"/>
            <a:ext cx="247650" cy="247650"/>
          </a:xfrm>
          <a:prstGeom prst="rect">
            <a:avLst/>
          </a:prstGeom>
        </p:spPr>
      </p:pic>
      <p:pic>
        <p:nvPicPr>
          <p:cNvPr id="34" name="illust" descr="low_lesson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124" y="2153394"/>
            <a:ext cx="247650" cy="247650"/>
          </a:xfrm>
          <a:prstGeom prst="rect">
            <a:avLst/>
          </a:prstGeom>
        </p:spPr>
      </p:pic>
      <p:pic>
        <p:nvPicPr>
          <p:cNvPr id="35" name="illust" descr="low_lesson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4471" y="2482155"/>
            <a:ext cx="247650" cy="247650"/>
          </a:xfrm>
          <a:prstGeom prst="rect">
            <a:avLst/>
          </a:prstGeom>
        </p:spPr>
      </p:pic>
      <p:pic>
        <p:nvPicPr>
          <p:cNvPr id="36" name="illust" descr="low_lesson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1298" y="2482155"/>
            <a:ext cx="247650" cy="247650"/>
          </a:xfrm>
          <a:prstGeom prst="rect">
            <a:avLst/>
          </a:prstGeom>
        </p:spPr>
      </p:pic>
      <p:pic>
        <p:nvPicPr>
          <p:cNvPr id="37" name="illust" descr="low_lesson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124" y="2482155"/>
            <a:ext cx="247650" cy="247650"/>
          </a:xfrm>
          <a:prstGeom prst="rect">
            <a:avLst/>
          </a:prstGeom>
        </p:spPr>
      </p:pic>
      <p:pic>
        <p:nvPicPr>
          <p:cNvPr id="38" name="illust" descr="low_lesson_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4471" y="2810916"/>
            <a:ext cx="247650" cy="247650"/>
          </a:xfrm>
          <a:prstGeom prst="rect">
            <a:avLst/>
          </a:prstGeom>
        </p:spPr>
      </p:pic>
      <p:pic>
        <p:nvPicPr>
          <p:cNvPr id="39" name="illust" descr="low_lesson_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1298" y="2810916"/>
            <a:ext cx="247650" cy="247650"/>
          </a:xfrm>
          <a:prstGeom prst="rect">
            <a:avLst/>
          </a:prstGeom>
        </p:spPr>
      </p:pic>
      <p:pic>
        <p:nvPicPr>
          <p:cNvPr id="40" name="illust" descr="low_lesson_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124" y="2810916"/>
            <a:ext cx="247650" cy="247650"/>
          </a:xfrm>
          <a:prstGeom prst="rect">
            <a:avLst/>
          </a:prstGeom>
        </p:spPr>
      </p:pic>
      <p:pic>
        <p:nvPicPr>
          <p:cNvPr id="41" name="illust" descr="low_lesson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471" y="7337226"/>
            <a:ext cx="247650" cy="247650"/>
          </a:xfrm>
          <a:prstGeom prst="rect">
            <a:avLst/>
          </a:prstGeom>
        </p:spPr>
      </p:pic>
      <p:pic>
        <p:nvPicPr>
          <p:cNvPr id="42" name="illust" descr="low_lesson_1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1298" y="7337226"/>
            <a:ext cx="247650" cy="247650"/>
          </a:xfrm>
          <a:prstGeom prst="rect">
            <a:avLst/>
          </a:prstGeom>
        </p:spPr>
      </p:pic>
      <p:pic>
        <p:nvPicPr>
          <p:cNvPr id="43" name="illust" descr="low_lesson_1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8124" y="7337226"/>
            <a:ext cx="247650" cy="247650"/>
          </a:xfrm>
          <a:prstGeom prst="rect">
            <a:avLst/>
          </a:prstGeom>
        </p:spPr>
      </p:pic>
      <p:pic>
        <p:nvPicPr>
          <p:cNvPr id="44" name="illust" descr="low_lesson_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34471" y="7665987"/>
            <a:ext cx="247650" cy="247650"/>
          </a:xfrm>
          <a:prstGeom prst="rect">
            <a:avLst/>
          </a:prstGeom>
        </p:spPr>
      </p:pic>
      <p:pic>
        <p:nvPicPr>
          <p:cNvPr id="45" name="illust" descr="low_lesson_1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61298" y="7665987"/>
            <a:ext cx="247650" cy="247650"/>
          </a:xfrm>
          <a:prstGeom prst="rect">
            <a:avLst/>
          </a:prstGeom>
        </p:spPr>
      </p:pic>
      <p:pic>
        <p:nvPicPr>
          <p:cNvPr id="46" name="illust" descr="low_lesson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8124" y="7665987"/>
            <a:ext cx="247650" cy="247650"/>
          </a:xfrm>
          <a:prstGeom prst="rect">
            <a:avLst/>
          </a:prstGeom>
        </p:spPr>
      </p:pic>
      <p:pic>
        <p:nvPicPr>
          <p:cNvPr id="47" name="illust" descr="low_lesson_1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34471" y="7994749"/>
            <a:ext cx="247650" cy="247650"/>
          </a:xfrm>
          <a:prstGeom prst="rect">
            <a:avLst/>
          </a:prstGeom>
        </p:spPr>
      </p:pic>
      <p:pic>
        <p:nvPicPr>
          <p:cNvPr id="48" name="illust" descr="low_lesson_1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61298" y="7994749"/>
            <a:ext cx="247650" cy="247650"/>
          </a:xfrm>
          <a:prstGeom prst="rect">
            <a:avLst/>
          </a:prstGeom>
        </p:spPr>
      </p:pic>
      <p:pic>
        <p:nvPicPr>
          <p:cNvPr id="49" name="illust" descr="low_lesson_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88124" y="7994749"/>
            <a:ext cx="247650" cy="247650"/>
          </a:xfrm>
          <a:prstGeom prst="rect">
            <a:avLst/>
          </a:prstGeom>
        </p:spPr>
      </p:pic>
      <p:sp>
        <p:nvSpPr>
          <p:cNvPr id="50" name="text"/>
          <p:cNvSpPr txBox="1"/>
          <p:nvPr/>
        </p:nvSpPr>
        <p:spPr>
          <a:xfrm>
            <a:off x="2751650" y="561379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がつ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3327466" y="561379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903282" y="561379"/>
            <a:ext cx="3071101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2751650" y="5745212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がつ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327466" y="5745212"/>
            <a:ext cx="39591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03282" y="5745212"/>
            <a:ext cx="3071101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693341" y="531316"/>
            <a:ext cx="187840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ふりかえりカード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93341" y="5715148"/>
            <a:ext cx="187840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ふりかえりカード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82253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きょうの うんどうと めあて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1808708"/>
            <a:ext cx="2902594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できたかな（かおに 〇を つけよう）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772417" y="3197423"/>
            <a:ext cx="1751409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みつけたよ・できたよ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772417" y="6066085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きょうの うんどうと めあて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772417" y="6992540"/>
            <a:ext cx="2902594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できたかな（かおに 〇を つけよう）</a:t>
            </a:r>
          </a:p>
        </p:txBody>
      </p:sp>
      <p:sp>
        <p:nvSpPr>
          <p:cNvPr id="63" name="text"/>
          <p:cNvSpPr txBox="1"/>
          <p:nvPr/>
        </p:nvSpPr>
        <p:spPr>
          <a:xfrm>
            <a:off x="772417" y="8381255"/>
            <a:ext cx="1751409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みつけたよ・できたよ</a:t>
            </a:r>
          </a:p>
        </p:txBody>
      </p:sp>
      <p:sp>
        <p:nvSpPr>
          <p:cNvPr id="64" name="text"/>
          <p:cNvSpPr txBox="1"/>
          <p:nvPr/>
        </p:nvSpPr>
        <p:spPr>
          <a:xfrm>
            <a:off x="2631578" y="3223766"/>
            <a:ext cx="19410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コツ・できるように なった こと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2631578" y="8407598"/>
            <a:ext cx="19410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コツ・できるように なった こと</a:t>
            </a:r>
          </a:p>
        </p:txBody>
      </p:sp>
      <p:sp>
        <p:nvSpPr>
          <p:cNvPr id="66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7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8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4591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45537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918918"/>
            <a:ext cx="6768107" cy="439042"/>
          </a:xfrm>
          <a:prstGeom prst="roundRect">
            <a:avLst>
              <a:gd name="adj" fmla="val 16399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95289"/>
            <a:ext cx="3330029" cy="566291"/>
          </a:xfrm>
          <a:prstGeom prst="roundRect">
            <a:avLst>
              <a:gd name="adj" fmla="val 10171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95289"/>
            <a:ext cx="3330178" cy="566291"/>
          </a:xfrm>
          <a:prstGeom prst="roundRect">
            <a:avLst>
              <a:gd name="adj" fmla="val 10171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19177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19177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4013745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4013745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63472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56029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7077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5387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24418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47771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28361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8593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22779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34615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34615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34615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77378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0173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36701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14731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14731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14731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体つくり運動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58561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487364"/>
            <a:ext cx="186898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動き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658617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465861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195071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559694" y="253216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202358" y="8197006"/>
            <a:ext cx="30072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こと・もっと やりたい ことを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50219"/>
            <a:ext cx="10414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体ほぐしの運動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885122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バランスの動き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10419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（片足・くみあわせ）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50901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いどうの動き（スキップ・サイドス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69951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テップ）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559373"/>
            <a:ext cx="246518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用具の動き（なわ・フープ・ボール）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4104322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力だめしの動き（おす・ひく・はこ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29387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ぶ）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4153941"/>
            <a:ext cx="120893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動きの くみあわせ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2968972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2968972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57812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57812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25378" y="417269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63456" y="417269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7608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501461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同じ動きでも、速さ・向き・人数を変えると 新しい動きに なる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395882" y="63143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たい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411783" y="63143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2155477" y="248196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484584" y="2944819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1233785" y="294481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648348" y="2835282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068663" y="305435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068734" y="345916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3922514" y="355397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ようぐ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360812" y="3553973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84584" y="4053738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ちから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1233785" y="4053738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922514" y="414854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693241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972740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671042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はや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090142" y="500921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む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2509242" y="5009214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にんずう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2928342" y="500921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3503562" y="5009214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あたら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3940819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5460461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872335" y="819160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948466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424338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78808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278808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chip"/>
          <p:cNvSpPr/>
          <p:nvPr/>
        </p:nvSpPr>
        <p:spPr>
          <a:xfrm>
            <a:off x="395882" y="4696271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chip"/>
          <p:cNvSpPr/>
          <p:nvPr/>
        </p:nvSpPr>
        <p:spPr>
          <a:xfrm>
            <a:off x="3833812" y="4696271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52131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cmark"/>
          <p:cNvSpPr/>
          <p:nvPr/>
        </p:nvSpPr>
        <p:spPr>
          <a:xfrm>
            <a:off x="395882" y="65680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9" name="secmark"/>
          <p:cNvSpPr/>
          <p:nvPr/>
        </p:nvSpPr>
        <p:spPr>
          <a:xfrm>
            <a:off x="395882" y="927348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0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21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513308" y="991522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1025708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95882" y="6803082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9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30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1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マット運動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5164038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582959" y="6495157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582959" y="9224367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2202358" y="9226301"/>
            <a:ext cx="300513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078063"/>
            <a:ext cx="2921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078063"/>
            <a:ext cx="730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大きな前転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3495526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開脚前転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3495526"/>
            <a:ext cx="2921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後転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484584" y="3912989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開脚後転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922514" y="3912989"/>
            <a:ext cx="438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壁倒立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484584" y="4330451"/>
            <a:ext cx="438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頭倒立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3922514" y="4330451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補助倒立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484584" y="4781252"/>
            <a:ext cx="584150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ブリッジ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22514" y="4747914"/>
            <a:ext cx="8761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側方倒立回転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025378" y="434920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463456" y="434920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3025378" y="476666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3" name="text"/>
          <p:cNvSpPr txBox="1"/>
          <p:nvPr/>
        </p:nvSpPr>
        <p:spPr>
          <a:xfrm>
            <a:off x="6463456" y="476666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4" name="dot"/>
          <p:cNvSpPr/>
          <p:nvPr/>
        </p:nvSpPr>
        <p:spPr>
          <a:xfrm>
            <a:off x="534908" y="558150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"/>
          <p:cNvSpPr txBox="1"/>
          <p:nvPr/>
        </p:nvSpPr>
        <p:spPr>
          <a:xfrm>
            <a:off x="729843" y="5520035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手のひらは ハの字に、しっかり つく</a:t>
            </a:r>
          </a:p>
        </p:txBody>
      </p:sp>
      <p:sp>
        <p:nvSpPr>
          <p:cNvPr id="66" name="dot"/>
          <p:cNvSpPr/>
          <p:nvPr/>
        </p:nvSpPr>
        <p:spPr>
          <a:xfrm>
            <a:off x="534908" y="584344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"/>
          <p:cNvSpPr txBox="1"/>
          <p:nvPr/>
        </p:nvSpPr>
        <p:spPr>
          <a:xfrm>
            <a:off x="729843" y="578197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あごを ひいて、おへそを 見て 回る</a:t>
            </a:r>
          </a:p>
        </p:txBody>
      </p:sp>
      <p:sp>
        <p:nvSpPr>
          <p:cNvPr id="68" name="dot"/>
          <p:cNvSpPr/>
          <p:nvPr/>
        </p:nvSpPr>
        <p:spPr>
          <a:xfrm>
            <a:off x="534908" y="6105378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"/>
          <p:cNvSpPr txBox="1"/>
          <p:nvPr/>
        </p:nvSpPr>
        <p:spPr>
          <a:xfrm>
            <a:off x="729843" y="6043910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回った あとは ピタッと 止まる（きめの ポーズ）</a:t>
            </a:r>
          </a:p>
        </p:txBody>
      </p:sp>
      <p:sp>
        <p:nvSpPr>
          <p:cNvPr id="70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71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157733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48458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ぜんてん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3922514" y="3072663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4360812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ぜんてん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484584" y="3490126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かいきゃくぜんてん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392251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こうてん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84584" y="3907589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かいきゃくこうてん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3922514" y="3907589"/>
            <a:ext cx="438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かべとうりつ</a:t>
            </a:r>
          </a:p>
        </p:txBody>
      </p:sp>
      <p:sp>
        <p:nvSpPr>
          <p:cNvPr id="82" name="ふりがな"/>
          <p:cNvSpPr txBox="1"/>
          <p:nvPr/>
        </p:nvSpPr>
        <p:spPr>
          <a:xfrm>
            <a:off x="484584" y="4325051"/>
            <a:ext cx="438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あたまとうりつ</a:t>
            </a:r>
          </a:p>
        </p:txBody>
      </p:sp>
      <p:sp>
        <p:nvSpPr>
          <p:cNvPr id="83" name="ふりがな"/>
          <p:cNvSpPr txBox="1"/>
          <p:nvPr/>
        </p:nvSpPr>
        <p:spPr>
          <a:xfrm>
            <a:off x="3922514" y="4325051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174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ほじょとうりつ</a:t>
            </a:r>
          </a:p>
        </p:txBody>
      </p:sp>
      <p:sp>
        <p:nvSpPr>
          <p:cNvPr id="84" name="ふりがな"/>
          <p:cNvSpPr txBox="1"/>
          <p:nvPr/>
        </p:nvSpPr>
        <p:spPr>
          <a:xfrm>
            <a:off x="3922514" y="4742514"/>
            <a:ext cx="87600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そくほうとうりつかいてん</a:t>
            </a:r>
          </a:p>
        </p:txBody>
      </p:sp>
      <p:sp>
        <p:nvSpPr>
          <p:cNvPr id="85" name="ふりがな"/>
          <p:cNvSpPr txBox="1"/>
          <p:nvPr/>
        </p:nvSpPr>
        <p:spPr>
          <a:xfrm>
            <a:off x="1709588" y="5514635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</a:t>
            </a:r>
          </a:p>
        </p:txBody>
      </p:sp>
      <p:sp>
        <p:nvSpPr>
          <p:cNvPr id="86" name="ふりがな"/>
          <p:cNvSpPr txBox="1"/>
          <p:nvPr/>
        </p:nvSpPr>
        <p:spPr>
          <a:xfrm>
            <a:off x="2291506" y="5776572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</a:t>
            </a:r>
          </a:p>
        </p:txBody>
      </p:sp>
      <p:sp>
        <p:nvSpPr>
          <p:cNvPr id="87" name="ふりがな"/>
          <p:cNvSpPr txBox="1"/>
          <p:nvPr/>
        </p:nvSpPr>
        <p:spPr>
          <a:xfrm>
            <a:off x="2609701" y="5776572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まわ</a:t>
            </a:r>
          </a:p>
        </p:txBody>
      </p:sp>
      <p:sp>
        <p:nvSpPr>
          <p:cNvPr id="88" name="ふりがな"/>
          <p:cNvSpPr txBox="1"/>
          <p:nvPr/>
        </p:nvSpPr>
        <p:spPr>
          <a:xfrm>
            <a:off x="693241" y="6038510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まわ</a:t>
            </a:r>
          </a:p>
        </p:txBody>
      </p:sp>
      <p:sp>
        <p:nvSpPr>
          <p:cNvPr id="89" name="ふりがな"/>
          <p:cNvSpPr txBox="1"/>
          <p:nvPr/>
        </p:nvSpPr>
        <p:spPr>
          <a:xfrm>
            <a:off x="2195066" y="6038510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90" name="ふりがな"/>
          <p:cNvSpPr txBox="1"/>
          <p:nvPr/>
        </p:nvSpPr>
        <p:spPr>
          <a:xfrm>
            <a:off x="582959" y="6489757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91" name="ふりがな"/>
          <p:cNvSpPr txBox="1"/>
          <p:nvPr/>
        </p:nvSpPr>
        <p:spPr>
          <a:xfrm>
            <a:off x="3294608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92" name="ふりがな"/>
          <p:cNvSpPr txBox="1"/>
          <p:nvPr/>
        </p:nvSpPr>
        <p:spPr>
          <a:xfrm>
            <a:off x="3523208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93" name="ふりがな"/>
          <p:cNvSpPr txBox="1"/>
          <p:nvPr/>
        </p:nvSpPr>
        <p:spPr>
          <a:xfrm>
            <a:off x="4609802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94" name="ふりがな"/>
          <p:cNvSpPr txBox="1"/>
          <p:nvPr/>
        </p:nvSpPr>
        <p:spPr>
          <a:xfrm>
            <a:off x="4870251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95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49741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9412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37822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73315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43855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8030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2215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968156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鉄棒運動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329112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660231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389441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202358" y="8391376"/>
            <a:ext cx="300513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078063"/>
            <a:ext cx="876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補助逆上がり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078063"/>
            <a:ext cx="1168896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膝掛け振り上がり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495526"/>
            <a:ext cx="11684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かかえこみ前回り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95526"/>
            <a:ext cx="730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膝掛け回転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12989"/>
            <a:ext cx="73059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前回り下り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912989"/>
            <a:ext cx="7302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転向前下り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74657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9843" y="468510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順手で しっかり にぎる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0851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494704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鉄棒に 近づける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27045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29843" y="520898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ふりを 大きく すると 上がりやすい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5882" y="862565"/>
            <a:ext cx="1015751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8458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76733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さかあ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392251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360812" y="3072663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653111" y="3072663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1214735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392251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360812" y="3490126"/>
            <a:ext cx="292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かいてん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484584" y="390758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922883" y="390758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3922514" y="3907589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174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てんこうまえお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693241" y="4679709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じゅんて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1286470" y="494164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744265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1151036" y="520358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2066627" y="520358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5654831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3294608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3523208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82" name="ふりがな"/>
          <p:cNvSpPr txBox="1"/>
          <p:nvPr/>
        </p:nvSpPr>
        <p:spPr>
          <a:xfrm>
            <a:off x="4609802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83" name="ふりがな"/>
          <p:cNvSpPr txBox="1"/>
          <p:nvPr/>
        </p:nvSpPr>
        <p:spPr>
          <a:xfrm>
            <a:off x="4870251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4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40938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349055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1378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549279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819819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83994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918180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72779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跳び箱運動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4088755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5419873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8149083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202358" y="8151018"/>
            <a:ext cx="2287488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技・とべた 段を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3078063"/>
            <a:ext cx="595312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開脚とび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3111400"/>
            <a:ext cx="1022151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かかえこみとび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584078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台上前転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53377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とび乗り・とび下り（れんしゅうの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72427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わざ）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25378" y="360283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63456" y="360283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dot"/>
          <p:cNvSpPr/>
          <p:nvPr/>
        </p:nvSpPr>
        <p:spPr>
          <a:xfrm>
            <a:off x="534908" y="450621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"/>
          <p:cNvSpPr txBox="1"/>
          <p:nvPr/>
        </p:nvSpPr>
        <p:spPr>
          <a:xfrm>
            <a:off x="729843" y="4444751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両足で ドンと ふみきる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6815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29843" y="470668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手は 天板の おくに つく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3009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9843" y="496862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ひざを まげて ピタッと 着地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395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903982" y="862565"/>
            <a:ext cx="761702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ばこうんどう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484584" y="3072663"/>
            <a:ext cx="306734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84584" y="3578678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だいじょうぜんてん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4214663" y="3483875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944963" y="3483875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693241" y="4439351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りょうあし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1011435" y="4701289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てんばん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2194917" y="49632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ちゃくち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582959" y="5414473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294608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3892153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だん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152602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38780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9412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37822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47121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17661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1836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22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70621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かけっこ・リレー／小型ハードル／はばとび・高とび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走る・跳ぶ 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718494"/>
            <a:ext cx="186898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動き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329112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398293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127503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559694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202358" y="8129438"/>
            <a:ext cx="1675060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タイムや きろくの のびも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111400"/>
            <a:ext cx="1476821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かけっこ（40〜50m）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111400"/>
            <a:ext cx="1453008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リレー（バトンパス）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495526"/>
            <a:ext cx="101218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小型ハードル走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95526"/>
            <a:ext cx="17524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はばとび（片足ふみきり）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12989"/>
            <a:ext cx="14604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高とび（はさみとび）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912989"/>
            <a:ext cx="144913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投げる運動（遠くへ）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74657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9843" y="468510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スタートは 前かがみで とび出す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0851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494704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ハードルは いつも 同じ 足・同じ リズムで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4245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こがた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788294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たか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395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はし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1157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1736526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8458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こがた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350615" y="349012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そう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65266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84584" y="390758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3922514" y="390758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360812" y="390758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799111" y="390758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とお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1430238" y="4679709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2446734" y="4679709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876871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195066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2474565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582959" y="5392893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3540174" y="812403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901957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959250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78794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78794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6257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6257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13720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13720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31183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6760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74806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610299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8083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5013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79199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337994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浮いて進む・もぐる・浮く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水泳運動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718494"/>
            <a:ext cx="1868983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698950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6030069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75927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559694" y="273947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202358" y="8761214"/>
            <a:ext cx="2750343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こと・およげた きょりを 書こう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63775"/>
            <a:ext cx="1782663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ボビング（もぐって パッ）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30438"/>
            <a:ext cx="14607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だるま浮き・ふし浮き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47901"/>
            <a:ext cx="43829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背浮き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47901"/>
            <a:ext cx="43844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け伸び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865364"/>
            <a:ext cx="159513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ばた足泳ぎ（ビート板）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865364"/>
            <a:ext cx="1163984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面かぶりクロール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282826"/>
            <a:ext cx="870644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かえる足泳ぎ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25378" y="3884116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63456" y="3884116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25378" y="430157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116415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29843" y="5054947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いきは 水の 中で ゆっくり はいて、パッと すう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37835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29843" y="531688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体を まっすぐ のばすと よく すすむ</a:t>
            </a:r>
          </a:p>
        </p:txBody>
      </p:sp>
      <p:sp>
        <p:nvSpPr>
          <p:cNvPr id="59" name="dot"/>
          <p:cNvSpPr/>
          <p:nvPr/>
        </p:nvSpPr>
        <p:spPr>
          <a:xfrm>
            <a:off x="534908" y="564029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"/>
          <p:cNvSpPr txBox="1"/>
          <p:nvPr/>
        </p:nvSpPr>
        <p:spPr>
          <a:xfrm>
            <a:off x="729843" y="557882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きまりを まもって 安全に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395882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52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353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すす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530994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52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395882" y="862565"/>
            <a:ext cx="1015603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すいえいうんどう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360664" y="3025038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5090963" y="3025038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84584" y="3442501"/>
            <a:ext cx="292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せう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068663" y="3442501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776733" y="3859964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あしおよ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1787425" y="3859964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3922514" y="3859964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めん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916930" y="42774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あしおよ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1151036" y="5049547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469231" y="5049547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693241" y="5311484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1883866" y="5573422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6024669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615457" y="8755814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72270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3724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838848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21644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21644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516213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516213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4110781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6108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68664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6276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2065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42605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04069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099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906780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40965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72505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72505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72505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55655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64838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30113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73671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73671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73671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ゴール型・ネット型・ベースボール型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3098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ゲーム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11969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13719"/>
            <a:ext cx="1700956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やってみる ゲームと 動き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578548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47729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37693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91667" y="2658516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202358" y="8378874"/>
            <a:ext cx="1944588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チームで うまく いった 作戦も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61841"/>
            <a:ext cx="24635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ゴール型ゲーム（ポートボールなど）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1180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ネット型ゲーム（ソフトバレーボール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201352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など）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606165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ベースボール型ゲーム（ティーボール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795712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など）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656409"/>
            <a:ext cx="139571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作戦を 立てて ためす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4195762"/>
            <a:ext cx="1341685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ルールを くふうする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8059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8059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67516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67516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418117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499601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9843" y="4934545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もたない ときの 動きが だいじ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25795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29843" y="519648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作戦は「ためす → ふりかえる → 直す」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7353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3068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203102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1987450" y="2608319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918269" y="305644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360664" y="2961637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337369" y="3556205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3922514" y="365100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401294" y="365100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2335857" y="4929145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693241" y="519108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2790973" y="5191082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なお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582959" y="5642329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434953" y="8373474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3809702" y="8373474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788461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124325"/>
            <a:ext cx="6768107" cy="662880"/>
          </a:xfrm>
          <a:prstGeom prst="roundRect">
            <a:avLst>
              <a:gd name="adj" fmla="val 1086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78794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78794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6257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6257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76760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391313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9680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67342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31517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5703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203031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表現・リズムダンス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718494"/>
            <a:ext cx="1072753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3864024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895105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624316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763464" y="273947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202358" y="7626250"/>
            <a:ext cx="2308026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心に のこった 動き・友だちの よさを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3030438"/>
            <a:ext cx="237098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「〜に なりきって」おどる（表現）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3063775"/>
            <a:ext cx="2466379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リズムダンス（ロック・サンバなど）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447901"/>
            <a:ext cx="168785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ひと流れの 動きで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447901"/>
            <a:ext cx="1823293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友だちと かかわって おどる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025378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6463456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25378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63456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dot"/>
          <p:cNvSpPr/>
          <p:nvPr/>
        </p:nvSpPr>
        <p:spPr>
          <a:xfrm>
            <a:off x="534908" y="428148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"/>
          <p:cNvSpPr txBox="1"/>
          <p:nvPr/>
        </p:nvSpPr>
        <p:spPr>
          <a:xfrm>
            <a:off x="729843" y="4220021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「はじめ・なか・おわり」を つけると おどりに なる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505326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29843" y="4443858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はずかしがらずに 大きく 動くと 楽しい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395882" y="640960"/>
            <a:ext cx="23485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ひょうげん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395882" y="862565"/>
            <a:ext cx="1015751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4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ひょうげんうんどう</a:t>
            </a:r>
          </a:p>
        </p:txBody>
      </p:sp>
      <p:sp>
        <p:nvSpPr>
          <p:cNvPr id="54" name="ふりがな"/>
          <p:cNvSpPr txBox="1"/>
          <p:nvPr/>
        </p:nvSpPr>
        <p:spPr>
          <a:xfrm>
            <a:off x="2411313" y="3025038"/>
            <a:ext cx="30003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776733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なが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1255514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3922514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845022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302966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2760910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たの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582959" y="4889705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2202358" y="7620850"/>
            <a:ext cx="144065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こころ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966591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3309491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173140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786258"/>
          </a:xfrm>
          <a:prstGeom prst="roundRect">
            <a:avLst>
              <a:gd name="adj" fmla="val 9157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655200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frbox"/>
          <p:cNvSpPr/>
          <p:nvPr/>
        </p:nvSpPr>
        <p:spPr>
          <a:xfrm>
            <a:off x="395882" y="778132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231505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231505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826073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826073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302031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34295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63408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5701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76745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698256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732442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21188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55374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237172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4554140"/>
          <a:ext cx="6758581" cy="1620142"/>
        </p:xfrm>
        <a:graphic>
          <a:graphicData uri="http://schemas.openxmlformats.org/drawingml/2006/table">
            <a:tbl>
              <a:tblPr/>
              <a:tblGrid>
                <a:gridCol w="323998"/>
                <a:gridCol w="2231975"/>
                <a:gridCol w="4202608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学習した 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わかった こと・考えた 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85308" y="2172890"/>
            <a:ext cx="646125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676810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健康な生活・体の発育（3・4年）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6768107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保健 学習カード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369069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たんげん名と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971204"/>
            <a:ext cx="146967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この 学年で 学ぶ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293840"/>
            <a:ext cx="934491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学習の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6291708"/>
            <a:ext cx="2062460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自分の 生活に いかしたい こと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52102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60389" y="2992189"/>
            <a:ext cx="21798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学習が おわったら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371701"/>
            <a:ext cx="125000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健康な生活（3年）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32136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1日の生活のしかた（運動・食事・す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51186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いみん）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877716"/>
            <a:ext cx="1561355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体の発育・発達（4年）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877716"/>
            <a:ext cx="16065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よりよく育つための生活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25378" y="33904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63456" y="33904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89646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89646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49" name="ふりがな"/>
          <p:cNvSpPr txBox="1"/>
          <p:nvPr/>
        </p:nvSpPr>
        <p:spPr>
          <a:xfrm>
            <a:off x="395882" y="640960"/>
            <a:ext cx="2286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けんこう</a:t>
            </a:r>
          </a:p>
        </p:txBody>
      </p:sp>
      <p:sp>
        <p:nvSpPr>
          <p:cNvPr id="50" name="ふりがな"/>
          <p:cNvSpPr txBox="1"/>
          <p:nvPr/>
        </p:nvSpPr>
        <p:spPr>
          <a:xfrm>
            <a:off x="7387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51" name="ふりがな"/>
          <p:cNvSpPr txBox="1"/>
          <p:nvPr/>
        </p:nvSpPr>
        <p:spPr>
          <a:xfrm>
            <a:off x="1066800" y="640960"/>
            <a:ext cx="144065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13102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はついく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1894730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54" name="ふりがな"/>
          <p:cNvSpPr txBox="1"/>
          <p:nvPr/>
        </p:nvSpPr>
        <p:spPr>
          <a:xfrm>
            <a:off x="395882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49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968275" y="862565"/>
            <a:ext cx="53340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がくしゅう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484584" y="3366301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けんこう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922883" y="3366301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442293" y="33663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4003774" y="3271497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296072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5318373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5756671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しょくじ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84584" y="3872316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95783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はついく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234082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はったつ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753492" y="387231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506664" y="387231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そだ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5236964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13978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297810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90279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67878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23517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34368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418013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60866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585341" y="686261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585341" y="75356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585341" y="86207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585341" y="936396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585341" y="531316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585341" y="5715148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702766" y="1469082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2928639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327049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401374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85341" y="475699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702766" y="6652914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85341" y="81124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585341" y="845433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585341" y="919757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585341" y="994082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21798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27196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line"/>
          <p:cNvCxnSpPr/>
          <p:nvPr/>
        </p:nvCxnSpPr>
        <p:spPr>
          <a:xfrm>
            <a:off x="3259484" y="760214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line"/>
          <p:cNvCxnSpPr/>
          <p:nvPr/>
        </p:nvCxnSpPr>
        <p:spPr>
          <a:xfrm>
            <a:off x="4807297" y="760214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line"/>
          <p:cNvCxnSpPr/>
          <p:nvPr/>
        </p:nvCxnSpPr>
        <p:spPr>
          <a:xfrm>
            <a:off x="21798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line"/>
          <p:cNvCxnSpPr/>
          <p:nvPr/>
        </p:nvCxnSpPr>
        <p:spPr>
          <a:xfrm>
            <a:off x="27196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line"/>
          <p:cNvCxnSpPr/>
          <p:nvPr/>
        </p:nvCxnSpPr>
        <p:spPr>
          <a:xfrm>
            <a:off x="3259484" y="5944046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line"/>
          <p:cNvCxnSpPr/>
          <p:nvPr/>
        </p:nvCxnSpPr>
        <p:spPr>
          <a:xfrm>
            <a:off x="4807297" y="5944046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585341" y="1889968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85341" y="7073800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" name="text"/>
          <p:cNvSpPr txBox="1"/>
          <p:nvPr/>
        </p:nvSpPr>
        <p:spPr>
          <a:xfrm>
            <a:off x="22518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7916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331484" y="561379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79297" y="561379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2518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7916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331484" y="5745212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79297" y="5745212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93341" y="531316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93341" y="5715148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772417" y="853678"/>
            <a:ext cx="108272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772417" y="1629667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772417" y="2278856"/>
            <a:ext cx="1379339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発見・コツ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772417" y="3363962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友だちの よかった ところ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772417" y="4107209"/>
            <a:ext cx="1276498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次の 時間の めあて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772417" y="6037510"/>
            <a:ext cx="108272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772417" y="6813500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772417" y="7462688"/>
            <a:ext cx="1379339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発見・コツ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5477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友だちの よかった ところ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9291042"/>
            <a:ext cx="1276498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次の 時間の めあて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259978" y="1894093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2793206" y="1894093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919662" y="1894093"/>
            <a:ext cx="35212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410592" y="2273456"/>
            <a:ext cx="296316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はっけん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772417" y="3358562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772417" y="4101809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1114276" y="4101809"/>
            <a:ext cx="29646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30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じかん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1259978" y="7077925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2793206" y="7077925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4919662" y="7077925"/>
            <a:ext cx="35212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410592" y="7457288"/>
            <a:ext cx="296316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はっけん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772417" y="85423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772417" y="9285642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114276" y="9285642"/>
            <a:ext cx="29646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30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じかん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6606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1971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7554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6376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5963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9662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3848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94002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体ほぐし・体の動きを高める運動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体つくり運動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50467"/>
            <a:ext cx="1023937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31196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95602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015287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1714648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31509"/>
            <a:ext cx="16897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のびた こと・次の 課題を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37420"/>
            <a:ext cx="97750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体ほぐしの運動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846635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体のやわらかさを高める運動（スト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レッチ）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92834"/>
            <a:ext cx="1675655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たくみな動きを高める運動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392834"/>
            <a:ext cx="1536055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力強い動きを高める運動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803332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動きを持続する能力を高める運動（な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85260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わとび・ジョギング）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6298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73634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7766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ねらい（やわらかさ・たくみさ・力強さ・持続）を 決めてから 運動を 選ぶ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95065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9198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回数や 時間を 少しずつ のばして いく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903535" y="375221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じぞく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1458813" y="3752212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のうりょく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582959" y="5290202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192113" y="5290202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471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86941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185320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8696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8696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8642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8642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8587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8587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533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08533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chip"/>
          <p:cNvSpPr/>
          <p:nvPr/>
        </p:nvSpPr>
        <p:spPr>
          <a:xfrm>
            <a:off x="395882" y="4484786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17406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265673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497889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59671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cmark"/>
          <p:cNvSpPr/>
          <p:nvPr/>
        </p:nvSpPr>
        <p:spPr>
          <a:xfrm>
            <a:off x="395882" y="86629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9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20" name="line"/>
          <p:cNvCxnSpPr/>
          <p:nvPr/>
        </p:nvCxnSpPr>
        <p:spPr>
          <a:xfrm>
            <a:off x="395882" y="15884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23848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929997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513308" y="964183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395882" y="14568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935682" y="14568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1475482" y="14568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95882" y="6197351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8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57099"/>
            <a:ext cx="902546" cy="902546"/>
          </a:xfrm>
          <a:prstGeom prst="rect">
            <a:avLst/>
          </a:prstGeom>
        </p:spPr>
      </p:pic>
      <p:sp>
        <p:nvSpPr>
          <p:cNvPr id="29" name="arttile"/>
          <p:cNvSpPr/>
          <p:nvPr/>
        </p:nvSpPr>
        <p:spPr>
          <a:xfrm>
            <a:off x="6191994" y="42237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0" name="text"/>
          <p:cNvSpPr txBox="1"/>
          <p:nvPr/>
        </p:nvSpPr>
        <p:spPr>
          <a:xfrm>
            <a:off x="4678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10076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1547482" y="12580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395882" y="8774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マット運動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16963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2588567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4934545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5898951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582959" y="8618636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333327" y="2628602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2133600" y="8634858"/>
            <a:ext cx="2636043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技・組み合わせた 技を 書こう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2938462"/>
            <a:ext cx="977503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前転・開脚前転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2938462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開脚後転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337917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伸膝後転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337917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倒立前転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3737371"/>
            <a:ext cx="558700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跳び前転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922514" y="3737371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側方倒立回転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484584" y="4165401"/>
            <a:ext cx="68981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ロンダート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22514" y="4136826"/>
            <a:ext cx="111740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倒立（補助つき）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484584" y="4564856"/>
            <a:ext cx="1993850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技の くみあわせ（れんぞく技）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48148" y="295304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86227" y="295304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48148" y="335250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486227" y="335250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048148" y="375195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486227" y="375195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048148" y="4151411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6486227" y="4151411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048148" y="4550866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1" name="dot"/>
          <p:cNvSpPr/>
          <p:nvPr/>
        </p:nvSpPr>
        <p:spPr>
          <a:xfrm>
            <a:off x="534908" y="533969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"/>
          <p:cNvSpPr txBox="1"/>
          <p:nvPr/>
        </p:nvSpPr>
        <p:spPr>
          <a:xfrm>
            <a:off x="720000" y="528101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回転の いきおいを 止めない（ひざを かかえる・手で おす）</a:t>
            </a:r>
          </a:p>
        </p:txBody>
      </p:sp>
      <p:sp>
        <p:nvSpPr>
          <p:cNvPr id="63" name="dot"/>
          <p:cNvSpPr/>
          <p:nvPr/>
        </p:nvSpPr>
        <p:spPr>
          <a:xfrm>
            <a:off x="534908" y="5554003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"/>
          <p:cNvSpPr txBox="1"/>
          <p:nvPr/>
        </p:nvSpPr>
        <p:spPr>
          <a:xfrm>
            <a:off x="720000" y="5495329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技と 技の「つなぎ」を なめらかに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6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2084040" y="2583167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903535" y="2933062"/>
            <a:ext cx="558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かいきゃくぜんてん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922514" y="2933062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かいきゃくこうてん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484584" y="3332517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しんしつこうてん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3922514" y="3332517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とうりつぜんてん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484584" y="3731971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3922514" y="3731971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そくほうとうりつかいてん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3922514" y="41314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とうりつ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4341614" y="41314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582959" y="5893551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1192113" y="5893551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8680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02708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917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917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119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119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9065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79065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190107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6150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79628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78450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8037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8959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1735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5921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01473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09486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74761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77490"/>
            <a:ext cx="5652194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鉄棒運動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801117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93342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51933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716339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6024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333327" y="2733377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133600" y="8452246"/>
            <a:ext cx="3004988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43237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膝掛け上がり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43237"/>
            <a:ext cx="9776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もも掛け上がり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42692"/>
            <a:ext cx="558700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逆上がり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42692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前方支持回転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842146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後方支持回転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842146"/>
            <a:ext cx="111740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両膝掛け振動下り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235499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技の くみあわせ（上がる→回る→下り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る）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86227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48148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86227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48148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86227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48148" y="431229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15707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20000" y="509840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じくに して 小さく 回る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37139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20000" y="531271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にぎりなおしを すばやく、目線は 遠くへ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395882" y="872090"/>
            <a:ext cx="482500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15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084040" y="2687942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84584" y="303783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201864" y="3037837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84584" y="343729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さかあ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922514" y="3437292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ぜんぽうしじかいてん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84584" y="3836746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こうほうしじかいてん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3922514" y="3836746"/>
            <a:ext cx="4189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りょうひざか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481214" y="3836746"/>
            <a:ext cx="4189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しんどうお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582959" y="5710939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1192113" y="5710939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7052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91186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917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917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119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119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9065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6150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2847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6823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6410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8959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70108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4294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9846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09486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74761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跳び箱運動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801117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93342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240410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30006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01975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33327" y="2733377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35974"/>
            <a:ext cx="2287339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技・とべた 段を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43237"/>
            <a:ext cx="169396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開脚とび・大きな開脚とび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71812"/>
            <a:ext cx="97750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かかえこみとび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42692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台上前転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42692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伸膝台上前転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842146"/>
            <a:ext cx="153635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首はねとび・頭はねとび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48148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86227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48148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86227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64555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20000" y="4586882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助走の スピードを ふみきりに つなげる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490749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0000" y="4848820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着地まで が 技。ピタッと 止まって フィニッシュ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395882" y="872090"/>
            <a:ext cx="241250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110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2084040" y="2687942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484584" y="3037837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608980" y="3037837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84584" y="3437292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だいじょうぜんてん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22514" y="3437292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45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しんしつだいじょうぜんてん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84584" y="38367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くび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304478" y="3836746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あたま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693241" y="4581482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じょそう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693241" y="4843420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ちゃくち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582959" y="529466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1192113" y="529466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09684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12753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712219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20632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19454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7890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52740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86926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424785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短きょり走・リレー／ハードル走／走りはばとび・走り高とび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陸上運動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550467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161978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126384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846069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4714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133600" y="7862292"/>
            <a:ext cx="153352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タイム・記録の のびを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937420"/>
            <a:ext cx="1551979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短きょり走（40〜60m）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46635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リレー（スピードを落とさない バトン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パス）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392834"/>
            <a:ext cx="177819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ハードル走（3歩の リズム）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392834"/>
            <a:ext cx="83790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走りはばとび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92289"/>
            <a:ext cx="69830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走り高とび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92289"/>
            <a:ext cx="207362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投げる運動（遠くへ・ねらって）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48148" y="377829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86227" y="377829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56712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50845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ハードルは「1・2・3」の 3歩の リズムで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478143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0000" y="4722762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記録は 自分との 勝負。きのうの 記録と くらべる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582959" y="5120984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192113" y="5120984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471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3972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08003"/>
            <a:ext cx="6768107" cy="653355"/>
          </a:xfrm>
          <a:prstGeom prst="roundRect">
            <a:avLst>
              <a:gd name="adj" fmla="val 11020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393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393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38797"/>
            <a:ext cx="3330029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38797"/>
            <a:ext cx="3330178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07469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406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6329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0157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374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332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884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848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7028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1213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568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568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568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67660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5709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2237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580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クロール・平泳ぎ・安全確保につながる運動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水泳運動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963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88567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257228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69259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7988944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474714" y="26047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05167"/>
            <a:ext cx="164782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泳げた きょり・タイムも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19412"/>
            <a:ext cx="1888777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クロール（続けて 長く 泳ぐ）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919412"/>
            <a:ext cx="1753344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平泳ぎ（続けて 長く 泳ぐ）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29940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安全確保につながる運動（背浮き・浮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511867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きしずみ）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03550"/>
            <a:ext cx="1854100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け伸び・水中からの スタート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887539"/>
            <a:ext cx="1613594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泳ぐ きょりに ちょうせん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054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054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895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895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7354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66237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0370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ゆったり 大きく 泳ぐと、長く 泳げる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87668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18012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呼吸の リズムを 一定に（クロールは 横で「パッ」）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1649759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かくほ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763934" y="3278790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かくほ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2160389" y="3278790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せう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693241" y="4812612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こきゅう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582959" y="5263859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1192113" y="5263859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4641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62326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491430"/>
          </a:xfrm>
          <a:prstGeom prst="roundRect">
            <a:avLst>
              <a:gd name="adj" fmla="val 1172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5590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441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399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7697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1883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7435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ゴール型・ネット型・ベースボール型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50467"/>
            <a:ext cx="163309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運動と 役わり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11550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7595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799564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23802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11864"/>
            <a:ext cx="231576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チームの 作戦で うまく いった ことを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846635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ゴール型（バスケットボール・サッ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カーなど）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937420"/>
            <a:ext cx="236964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ネット型（ソフトバレーボールなど）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92834"/>
            <a:ext cx="2347317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ベースボール型（ティーボールなど）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392834"/>
            <a:ext cx="129004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チームの 作戦づくり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746182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役わりを 果たす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65257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（審判・記録・応えん）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531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71669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58022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もたない ときに、空いて いる 場所へ 動く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93100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7233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作戦は 全員で 決めて、全員で ふりかえる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624333" y="391413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しんぱん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582959" y="527055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192113" y="527055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7809458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125366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39189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90716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6030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24001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58187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137398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表現・フォークダンス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550467"/>
            <a:ext cx="1023937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3874591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83899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55868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714648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133600" y="7574905"/>
            <a:ext cx="2386756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心に のこった 動き・グループの よさを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2846635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表現（グループで ひとまとまりの 作品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に）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2937420"/>
            <a:ext cx="231799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フォークダンス（マイムマイムなど）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448942"/>
            <a:ext cx="220682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はげしい 感じの だいざいで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358157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群（グループ）の 動き（そろえる・ず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らす・集まる）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48148" y="3434953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86227" y="3434953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dot"/>
          <p:cNvSpPr/>
          <p:nvPr/>
        </p:nvSpPr>
        <p:spPr>
          <a:xfrm>
            <a:off x="534908" y="4279737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"/>
          <p:cNvSpPr txBox="1"/>
          <p:nvPr/>
        </p:nvSpPr>
        <p:spPr>
          <a:xfrm>
            <a:off x="720000" y="4221063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「とび出す → 急に 止まる」など、動きに 変化を つける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49404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20000" y="443537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群の 動き（そろえる・ずらす）で 見せ場を つくる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582959" y="483359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1192113" y="483359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786258"/>
          </a:xfrm>
          <a:prstGeom prst="roundRect">
            <a:avLst>
              <a:gd name="adj" fmla="val 9157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628516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frbox"/>
          <p:cNvSpPr/>
          <p:nvPr/>
        </p:nvSpPr>
        <p:spPr>
          <a:xfrm>
            <a:off x="395882" y="750495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196828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196828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59628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59628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99040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0903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607873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2985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74230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671572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705757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793551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2773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23465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4296816"/>
          <a:ext cx="6758581" cy="1620142"/>
        </p:xfrm>
        <a:graphic>
          <a:graphicData uri="http://schemas.openxmlformats.org/drawingml/2006/table">
            <a:tbl>
              <a:tblPr/>
              <a:tblGrid>
                <a:gridCol w="323998"/>
                <a:gridCol w="2231975"/>
                <a:gridCol w="4202608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学習した 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わかった こと・考えた 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85308" y="2147738"/>
            <a:ext cx="646125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676810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心の健康・けがの防止・病気の予防（5・6年）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6768107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保健 学習カード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01117"/>
            <a:ext cx="1306859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たんげん名と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946052"/>
            <a:ext cx="140285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この 学年で 学ぶ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046041"/>
            <a:ext cx="892075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学習の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6034385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自分の 生活に いかしたい こと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254180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093565" y="2962275"/>
            <a:ext cx="21798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学習が おわったら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276897"/>
            <a:ext cx="105519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心の健康（5年）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248322"/>
            <a:ext cx="119494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けがの防止（5年）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647777"/>
            <a:ext cx="119494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病気の予防（6年）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647777"/>
            <a:ext cx="1613743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地いきの保健活動（6年）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048148" y="326290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486227" y="326290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366236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366236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48" name="ふりがな"/>
          <p:cNvSpPr txBox="1"/>
          <p:nvPr/>
        </p:nvSpPr>
        <p:spPr>
          <a:xfrm>
            <a:off x="13102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ぼうし</a:t>
            </a:r>
          </a:p>
        </p:txBody>
      </p:sp>
      <p:sp>
        <p:nvSpPr>
          <p:cNvPr id="49" name="ふりがな"/>
          <p:cNvSpPr txBox="1"/>
          <p:nvPr/>
        </p:nvSpPr>
        <p:spPr>
          <a:xfrm>
            <a:off x="19960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よぼう</a:t>
            </a:r>
          </a:p>
        </p:txBody>
      </p:sp>
      <p:sp>
        <p:nvSpPr>
          <p:cNvPr id="50" name="ふりがな"/>
          <p:cNvSpPr txBox="1"/>
          <p:nvPr/>
        </p:nvSpPr>
        <p:spPr>
          <a:xfrm>
            <a:off x="395882" y="872090"/>
            <a:ext cx="482649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46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  <p:sp>
        <p:nvSpPr>
          <p:cNvPr id="51" name="ふりがな"/>
          <p:cNvSpPr txBox="1"/>
          <p:nvPr/>
        </p:nvSpPr>
        <p:spPr>
          <a:xfrm>
            <a:off x="4341465" y="324292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ぼうし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903535" y="364237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よぼう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4481066" y="364237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04453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288285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89802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6644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230415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333211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401821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60818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585341" y="684832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585341" y="748798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585341" y="851594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585341" y="92020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585341" y="531316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585341" y="5715148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702766" y="1459557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2852439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319429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388039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85341" y="456649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702766" y="6643389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85341" y="80362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585341" y="837813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585341" y="906422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585341" y="975032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21798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27196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line"/>
          <p:cNvCxnSpPr/>
          <p:nvPr/>
        </p:nvCxnSpPr>
        <p:spPr>
          <a:xfrm>
            <a:off x="3259484" y="760214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line"/>
          <p:cNvCxnSpPr/>
          <p:nvPr/>
        </p:nvCxnSpPr>
        <p:spPr>
          <a:xfrm>
            <a:off x="4807297" y="760214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line"/>
          <p:cNvCxnSpPr/>
          <p:nvPr/>
        </p:nvCxnSpPr>
        <p:spPr>
          <a:xfrm>
            <a:off x="21798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line"/>
          <p:cNvCxnSpPr/>
          <p:nvPr/>
        </p:nvCxnSpPr>
        <p:spPr>
          <a:xfrm>
            <a:off x="27196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line"/>
          <p:cNvCxnSpPr/>
          <p:nvPr/>
        </p:nvCxnSpPr>
        <p:spPr>
          <a:xfrm>
            <a:off x="3259484" y="5944046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line"/>
          <p:cNvCxnSpPr/>
          <p:nvPr/>
        </p:nvCxnSpPr>
        <p:spPr>
          <a:xfrm>
            <a:off x="4807297" y="5944046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585341" y="1870918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85341" y="7054750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" name="text"/>
          <p:cNvSpPr txBox="1"/>
          <p:nvPr/>
        </p:nvSpPr>
        <p:spPr>
          <a:xfrm>
            <a:off x="22518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7916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331484" y="561379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79297" y="561379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2518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7916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331484" y="5745212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79297" y="5745212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93341" y="531316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93341" y="5715148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772417" y="853678"/>
            <a:ext cx="103346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772417" y="16201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772417" y="2259806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いった こと・その わけ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772417" y="3287762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課題と 次の 一歩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772417" y="3973859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友だちの よい 動き・声かけ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772417" y="6037510"/>
            <a:ext cx="103346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772417" y="6803975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772417" y="7443638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いった こと・その わけ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471594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課題と 次の 一歩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9157692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友だちの よい 動き・声かけ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233338" y="1875043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2793206" y="1875043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919662" y="1875043"/>
            <a:ext cx="3360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233338" y="7058875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2793206" y="7058875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919662" y="7058875"/>
            <a:ext cx="3360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