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6606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1971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7554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6376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5963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9662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3848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94002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体ほぐし・体の動きを高める運動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体つくり運動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50467"/>
            <a:ext cx="1023937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31196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95602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015287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1714648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31509"/>
            <a:ext cx="16897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のびた こと・次の 課題を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37420"/>
            <a:ext cx="97750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体ほぐしの運動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846635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体のやわらかさを高める運動（スト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レッチ）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92834"/>
            <a:ext cx="1675655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たくみな動きを高める運動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392834"/>
            <a:ext cx="1536055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力強い動きを高める運動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803332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動きを持続する能力を高める運動（な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85260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わとび・ジョギング）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6298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73634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7766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ねらい（やわらかさ・たくみさ・力強さ・持続）を 決めてから 運動を 選ぶ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95065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9198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回数や 時間を 少しずつ のばして いく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903535" y="375221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じぞく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1458813" y="3752212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のうりょく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582959" y="5290202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192113" y="5290202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471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86941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185320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8696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8696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8642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8642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68587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68587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08533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08533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chip"/>
          <p:cNvSpPr/>
          <p:nvPr/>
        </p:nvSpPr>
        <p:spPr>
          <a:xfrm>
            <a:off x="395882" y="4484786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17406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265673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497889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59671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cmark"/>
          <p:cNvSpPr/>
          <p:nvPr/>
        </p:nvSpPr>
        <p:spPr>
          <a:xfrm>
            <a:off x="395882" y="86629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9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20" name="line"/>
          <p:cNvCxnSpPr/>
          <p:nvPr/>
        </p:nvCxnSpPr>
        <p:spPr>
          <a:xfrm>
            <a:off x="395882" y="15884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23848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929997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513308" y="964183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395882" y="14568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935682" y="14568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1475482" y="14568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95882" y="6197351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8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57099"/>
            <a:ext cx="902546" cy="902546"/>
          </a:xfrm>
          <a:prstGeom prst="rect">
            <a:avLst/>
          </a:prstGeom>
        </p:spPr>
      </p:pic>
      <p:sp>
        <p:nvSpPr>
          <p:cNvPr id="29" name="arttile"/>
          <p:cNvSpPr/>
          <p:nvPr/>
        </p:nvSpPr>
        <p:spPr>
          <a:xfrm>
            <a:off x="6191994" y="42237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0" name="text"/>
          <p:cNvSpPr txBox="1"/>
          <p:nvPr/>
        </p:nvSpPr>
        <p:spPr>
          <a:xfrm>
            <a:off x="4678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10076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1547482" y="12580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395882" y="8774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マット運動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16963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2588567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4934545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5898951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582959" y="8618636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333327" y="2628602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2133600" y="8634858"/>
            <a:ext cx="2636043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技・組み合わせた 技を 書こう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2938462"/>
            <a:ext cx="977503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前転・開脚前転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2938462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開脚後転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337917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伸膝後転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337917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倒立前転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3737371"/>
            <a:ext cx="558700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跳び前転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922514" y="3737371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側方倒立回転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484584" y="4165401"/>
            <a:ext cx="68981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ロンダート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22514" y="4136826"/>
            <a:ext cx="111740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倒立（補助つき）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484584" y="4564856"/>
            <a:ext cx="1993850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技の くみあわせ（れんぞく技）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48148" y="295304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86227" y="295304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48148" y="335250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486227" y="335250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048148" y="375195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486227" y="375195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048148" y="4151411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6486227" y="4151411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048148" y="4550866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1" name="dot"/>
          <p:cNvSpPr/>
          <p:nvPr/>
        </p:nvSpPr>
        <p:spPr>
          <a:xfrm>
            <a:off x="534908" y="533969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"/>
          <p:cNvSpPr txBox="1"/>
          <p:nvPr/>
        </p:nvSpPr>
        <p:spPr>
          <a:xfrm>
            <a:off x="720000" y="528101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回転の いきおいを 止めない（ひざを かかえる・手で おす）</a:t>
            </a:r>
          </a:p>
        </p:txBody>
      </p:sp>
      <p:sp>
        <p:nvSpPr>
          <p:cNvPr id="63" name="dot"/>
          <p:cNvSpPr/>
          <p:nvPr/>
        </p:nvSpPr>
        <p:spPr>
          <a:xfrm>
            <a:off x="534908" y="5554003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"/>
          <p:cNvSpPr txBox="1"/>
          <p:nvPr/>
        </p:nvSpPr>
        <p:spPr>
          <a:xfrm>
            <a:off x="720000" y="5495329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技と 技の「つなぎ」を なめらかに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66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2084040" y="2583167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903535" y="2933062"/>
            <a:ext cx="558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かいきゃくぜんてん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922514" y="2933062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かいきゃくこうてん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484584" y="3332517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しんしつこうてん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3922514" y="3332517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とうりつぜんてん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484584" y="3731971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3922514" y="3731971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そくほうとうりつかいてん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3922514" y="41314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とうりつ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4341614" y="41314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582959" y="5893551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1192113" y="5893551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8680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02708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917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917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119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119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9065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79065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190107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6150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79628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78450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8037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8959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1735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5921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01473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09486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74761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77490"/>
            <a:ext cx="5652194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鉄棒運動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801117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93342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51933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716339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6024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333327" y="2733377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133600" y="8452246"/>
            <a:ext cx="3004988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43237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膝掛け上がり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43237"/>
            <a:ext cx="9776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もも掛け上がり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42692"/>
            <a:ext cx="558700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逆上がり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42692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前方支持回転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842146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後方支持回転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842146"/>
            <a:ext cx="111740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両膝掛け振動下り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235499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技の くみあわせ（上がる→回る→下り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る）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86227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48148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86227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48148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86227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48148" y="431229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15707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20000" y="509840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じくに して 小さく 回る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37139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20000" y="531271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にぎりなおしを すばやく、目線は 遠くへ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395882" y="872090"/>
            <a:ext cx="482500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15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084040" y="2687942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84584" y="303783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201864" y="3037837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84584" y="343729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さかあ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922514" y="3437292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ぜんぽうしじかいてん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84584" y="3836746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こうほうしじかいてん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3922514" y="3836746"/>
            <a:ext cx="4189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りょうひざか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481214" y="3836746"/>
            <a:ext cx="4189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しんどうお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582959" y="5710939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1192113" y="5710939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7052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91186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917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917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119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119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9065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76150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2847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6823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6410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8959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70108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4294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9846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09486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74761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跳び箱運動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801117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93342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240410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30006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01975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33327" y="2733377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35974"/>
            <a:ext cx="2287339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技・とべた 段を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43237"/>
            <a:ext cx="169396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開脚とび・大きな開脚とび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71812"/>
            <a:ext cx="97750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かかえこみとび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442692"/>
            <a:ext cx="5585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台上前転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442692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伸膝台上前転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842146"/>
            <a:ext cx="153635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首はねとび・頭はねとび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48148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86227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48148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86227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64555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20000" y="4586882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助走の スピードを ふみきりに つなげる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490749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0000" y="4848820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着地まで が 技。ピタッと 止まって フィニッシュ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395882" y="872090"/>
            <a:ext cx="241250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110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2084040" y="2687942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484584" y="3037837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608980" y="3037837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84584" y="3437292"/>
            <a:ext cx="55840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だいじょうぜんてん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22514" y="3437292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45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しんしつだいじょうぜんてん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84584" y="38367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くび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304478" y="3836746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あたま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693241" y="4581482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じょそう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693241" y="4843420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ちゃくち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582959" y="529466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1192113" y="529466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09684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12753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712219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20632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19454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7890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52740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86926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424785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短きょり走・リレー／ハードル走／走りはばとび・走り高とび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陸上運動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550467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161978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126384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846069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4714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133600" y="7862292"/>
            <a:ext cx="153352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タイム・記録の のびを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937420"/>
            <a:ext cx="1551979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短きょり走（40〜60m）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46635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リレー（スピードを落とさない バトン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パス）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392834"/>
            <a:ext cx="177819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ハードル走（3歩の リズム）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392834"/>
            <a:ext cx="83790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走りはばとび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92289"/>
            <a:ext cx="69830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走り高とび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92289"/>
            <a:ext cx="207362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投げる運動（遠くへ・ねらって）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48148" y="377829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86227" y="377829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56712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50845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ハードルは「1・2・3」の 3歩の リズムで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478143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0000" y="4722762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記録は 自分との 勝負。きのうの 記録と くらべる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582959" y="5120984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192113" y="5120984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471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3972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08003"/>
            <a:ext cx="6768107" cy="653355"/>
          </a:xfrm>
          <a:prstGeom prst="roundRect">
            <a:avLst>
              <a:gd name="adj" fmla="val 11020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393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393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38797"/>
            <a:ext cx="3330029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38797"/>
            <a:ext cx="3330178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07469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406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6329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0157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374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332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884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848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7028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1213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568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568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568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67660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5709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2237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580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クロール・平泳ぎ・安全確保につながる運動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水泳運動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963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88567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257228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69259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7988944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474714" y="26047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05167"/>
            <a:ext cx="164782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泳げた きょり・タイムも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19412"/>
            <a:ext cx="1888777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クロール（続けて 長く 泳ぐ）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919412"/>
            <a:ext cx="1753344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平泳ぎ（続けて 長く 泳ぐ）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29940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安全確保につながる運動（背浮き・浮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511867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きしずみ）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03550"/>
            <a:ext cx="1854100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け伸び・水中からの スタート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887539"/>
            <a:ext cx="1613594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泳ぐ きょりに ちょうせん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054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054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895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895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7354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66237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0370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ゆったり 大きく 泳ぐと、長く 泳げる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87668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18012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呼吸の リズムを 一定に（クロールは 横で「パッ」）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1649759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かくほ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763934" y="3278790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かくほ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2160389" y="3278790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せう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693241" y="4812612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こきゅう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582959" y="5263859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1192113" y="5263859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4641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62326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491430"/>
          </a:xfrm>
          <a:prstGeom prst="roundRect">
            <a:avLst>
              <a:gd name="adj" fmla="val 1172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5590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441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399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7697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1883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7435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ゴール型・ネット型・ベースボール型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50467"/>
            <a:ext cx="163309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運動と 役わり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11550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7595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799564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23802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11864"/>
            <a:ext cx="231576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チームの 作戦で うまく いった ことを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846635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ゴール型（バスケットボール・サッ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カーなど）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937420"/>
            <a:ext cx="236964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ネット型（ソフトバレーボールなど）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92834"/>
            <a:ext cx="2347317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ベースボール型（ティーボールなど）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392834"/>
            <a:ext cx="129004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チームの 作戦づくり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746182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役わりを 果たす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65257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（審判・記録・応えん）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531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71669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58022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もたない ときに、空いて いる 場所へ 動く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93100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7233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作戦は 全員で 決めて、全員で ふりかえる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624333" y="391413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しんぱん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582959" y="527055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192113" y="527055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7809458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125366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39189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90716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60303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24001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58187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137398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表現・フォークダンス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550467"/>
            <a:ext cx="1023937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3874591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83899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55868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714648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133600" y="7574905"/>
            <a:ext cx="2386756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心に のこった 動き・グループの よさを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2846635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表現（グループで ひとまとまりの 作品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に）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2937420"/>
            <a:ext cx="231799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フォークダンス（マイムマイムなど）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448942"/>
            <a:ext cx="220682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はげしい 感じの だいざいで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358157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群（グループ）の 動き（そろえる・ず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らす・集まる）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48148" y="3434953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86227" y="3434953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dot"/>
          <p:cNvSpPr/>
          <p:nvPr/>
        </p:nvSpPr>
        <p:spPr>
          <a:xfrm>
            <a:off x="534908" y="4279737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"/>
          <p:cNvSpPr txBox="1"/>
          <p:nvPr/>
        </p:nvSpPr>
        <p:spPr>
          <a:xfrm>
            <a:off x="720000" y="4221063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「とび出す → 急に 止まる」など、動きに 変化を つける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49404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20000" y="443537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群の 動き（そろえる・ずらす）で 見せ場を つくる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582959" y="483359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1192113" y="483359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786258"/>
          </a:xfrm>
          <a:prstGeom prst="roundRect">
            <a:avLst>
              <a:gd name="adj" fmla="val 9157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628516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frbox"/>
          <p:cNvSpPr/>
          <p:nvPr/>
        </p:nvSpPr>
        <p:spPr>
          <a:xfrm>
            <a:off x="395882" y="750495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196828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196828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59628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59628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99040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0903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607873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2985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74230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671572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705757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793551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2773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23465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4296816"/>
          <a:ext cx="6758581" cy="1620142"/>
        </p:xfrm>
        <a:graphic>
          <a:graphicData uri="http://schemas.openxmlformats.org/drawingml/2006/table">
            <a:tbl>
              <a:tblPr/>
              <a:tblGrid>
                <a:gridCol w="323998"/>
                <a:gridCol w="2231975"/>
                <a:gridCol w="4202608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学習した 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わかった こと・考えた 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6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85308" y="2147738"/>
            <a:ext cx="646125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676810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心の健康・けがの防止・病気の予防（5・6年）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6768107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保健 学習カード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01117"/>
            <a:ext cx="1306859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たんげん名と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946052"/>
            <a:ext cx="140285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この 学年で 学ぶ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046041"/>
            <a:ext cx="892075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学習の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6034385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自分の 生活に いかしたい こと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254180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093565" y="2962275"/>
            <a:ext cx="21798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学習が おわったら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276897"/>
            <a:ext cx="105519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心の健康（5年）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248322"/>
            <a:ext cx="119494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けがの防止（5年）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647777"/>
            <a:ext cx="119494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病気の予防（6年）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647777"/>
            <a:ext cx="1613743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地いきの保健活動（6年）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048148" y="326290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486227" y="326290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366236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366236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48" name="ふりがな"/>
          <p:cNvSpPr txBox="1"/>
          <p:nvPr/>
        </p:nvSpPr>
        <p:spPr>
          <a:xfrm>
            <a:off x="13102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ぼうし</a:t>
            </a:r>
          </a:p>
        </p:txBody>
      </p:sp>
      <p:sp>
        <p:nvSpPr>
          <p:cNvPr id="49" name="ふりがな"/>
          <p:cNvSpPr txBox="1"/>
          <p:nvPr/>
        </p:nvSpPr>
        <p:spPr>
          <a:xfrm>
            <a:off x="19960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よぼう</a:t>
            </a:r>
          </a:p>
        </p:txBody>
      </p:sp>
      <p:sp>
        <p:nvSpPr>
          <p:cNvPr id="50" name="ふりがな"/>
          <p:cNvSpPr txBox="1"/>
          <p:nvPr/>
        </p:nvSpPr>
        <p:spPr>
          <a:xfrm>
            <a:off x="395882" y="872090"/>
            <a:ext cx="482649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46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  <p:sp>
        <p:nvSpPr>
          <p:cNvPr id="51" name="ふりがな"/>
          <p:cNvSpPr txBox="1"/>
          <p:nvPr/>
        </p:nvSpPr>
        <p:spPr>
          <a:xfrm>
            <a:off x="4341465" y="324292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ぼうし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903535" y="364237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よぼう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4481066" y="364237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04453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288285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89802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6644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230415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333211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401821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60818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585341" y="684832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585341" y="748798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585341" y="851594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585341" y="92020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585341" y="531316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585341" y="5715148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702766" y="1459557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2852439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319429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388039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85341" y="456649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702766" y="6643389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85341" y="80362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585341" y="837813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585341" y="906422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585341" y="975032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21798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27196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line"/>
          <p:cNvCxnSpPr/>
          <p:nvPr/>
        </p:nvCxnSpPr>
        <p:spPr>
          <a:xfrm>
            <a:off x="3259484" y="760214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line"/>
          <p:cNvCxnSpPr/>
          <p:nvPr/>
        </p:nvCxnSpPr>
        <p:spPr>
          <a:xfrm>
            <a:off x="4807297" y="760214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line"/>
          <p:cNvCxnSpPr/>
          <p:nvPr/>
        </p:nvCxnSpPr>
        <p:spPr>
          <a:xfrm>
            <a:off x="21798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line"/>
          <p:cNvCxnSpPr/>
          <p:nvPr/>
        </p:nvCxnSpPr>
        <p:spPr>
          <a:xfrm>
            <a:off x="27196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line"/>
          <p:cNvCxnSpPr/>
          <p:nvPr/>
        </p:nvCxnSpPr>
        <p:spPr>
          <a:xfrm>
            <a:off x="3259484" y="5944046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line"/>
          <p:cNvCxnSpPr/>
          <p:nvPr/>
        </p:nvCxnSpPr>
        <p:spPr>
          <a:xfrm>
            <a:off x="4807297" y="5944046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585341" y="1870918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585341" y="7054750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0" name="text"/>
          <p:cNvSpPr txBox="1"/>
          <p:nvPr/>
        </p:nvSpPr>
        <p:spPr>
          <a:xfrm>
            <a:off x="22518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7916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331484" y="561379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79297" y="561379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2518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7916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331484" y="5745212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79297" y="5745212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93341" y="531316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93341" y="5715148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772417" y="853678"/>
            <a:ext cx="103346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772417" y="16201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772417" y="2259806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いった こと・その わけ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772417" y="3287762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課題と 次の 一歩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772417" y="3973859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友だちの よい 動き・声かけ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772417" y="6037510"/>
            <a:ext cx="103346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772417" y="6803975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772417" y="7443638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いった こと・その わけ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471594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課題と 次の 一歩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9157692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友だちの よい 動き・声かけ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233338" y="1875043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2793206" y="1875043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919662" y="1875043"/>
            <a:ext cx="3360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233338" y="7058875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2793206" y="7058875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919662" y="7058875"/>
            <a:ext cx="3360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