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84591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45537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918918"/>
            <a:ext cx="6768107" cy="439042"/>
          </a:xfrm>
          <a:prstGeom prst="roundRect">
            <a:avLst>
              <a:gd name="adj" fmla="val 16399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795289"/>
            <a:ext cx="3330029" cy="566291"/>
          </a:xfrm>
          <a:prstGeom prst="roundRect">
            <a:avLst>
              <a:gd name="adj" fmla="val 10171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795289"/>
            <a:ext cx="3330178" cy="566291"/>
          </a:xfrm>
          <a:prstGeom prst="roundRect">
            <a:avLst>
              <a:gd name="adj" fmla="val 10171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19177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19177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4013745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4013745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63472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56029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7077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5387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24418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47771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28361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8593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22779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34615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34615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34615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773787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0173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36701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14731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14731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14731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体つくり運動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58561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487364"/>
            <a:ext cx="186898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動き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658617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465861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195071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559694" y="253216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202358" y="8197006"/>
            <a:ext cx="30072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こと・もっと やりたい ことを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50219"/>
            <a:ext cx="10414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体ほぐしの運動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885122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バランスの動き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10419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（片足・くみあわせ）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50901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いどうの動き（スキップ・サイドス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69951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テップ）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559373"/>
            <a:ext cx="246518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用具の動き（なわ・フープ・ボール）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4104322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力だめしの動き（おす・ひく・はこ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4293870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ぶ）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4153941"/>
            <a:ext cx="120893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動きの くみあわせ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2968972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2968972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57812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57812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25378" y="417269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63456" y="417269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7608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501461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同じ動きでも、速さ・向き・人数を変えると 新しい動きに なる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395882" y="63143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たい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411783" y="63143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2155477" y="248196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484584" y="2944819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1233785" y="294481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648348" y="2835282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068663" y="305435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068734" y="345916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3922514" y="355397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ようぐ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360812" y="3553973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484584" y="4053738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ちから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1233785" y="4053738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922514" y="414854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693241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972740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671042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はや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090142" y="500921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む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2509242" y="5009214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にんずう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2928342" y="500921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3503562" y="5009214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あたら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3940819" y="500921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5460461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872335" y="819160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9484667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5424338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78808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chip"/>
          <p:cNvSpPr/>
          <p:nvPr/>
        </p:nvSpPr>
        <p:spPr>
          <a:xfrm>
            <a:off x="3833812" y="4278808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chip"/>
          <p:cNvSpPr/>
          <p:nvPr/>
        </p:nvSpPr>
        <p:spPr>
          <a:xfrm>
            <a:off x="395882" y="4696271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chip"/>
          <p:cNvSpPr/>
          <p:nvPr/>
        </p:nvSpPr>
        <p:spPr>
          <a:xfrm>
            <a:off x="3833812" y="4696271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cmark"/>
          <p:cNvSpPr/>
          <p:nvPr/>
        </p:nvSpPr>
        <p:spPr>
          <a:xfrm>
            <a:off x="395882" y="521315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8" name="secmark"/>
          <p:cNvSpPr/>
          <p:nvPr/>
        </p:nvSpPr>
        <p:spPr>
          <a:xfrm>
            <a:off x="395882" y="65680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9" name="secmark"/>
          <p:cNvSpPr/>
          <p:nvPr/>
        </p:nvSpPr>
        <p:spPr>
          <a:xfrm>
            <a:off x="395882" y="927348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0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21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513308" y="991522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1025708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395882" y="6803082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9" name="illust" descr="riko_pe_m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30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1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マット運動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582959" y="5164038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582959" y="6495157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582959" y="9224367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2202358" y="9226301"/>
            <a:ext cx="300513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078063"/>
            <a:ext cx="2921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前転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078063"/>
            <a:ext cx="730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大きな前転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484584" y="3495526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開脚前転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922514" y="3495526"/>
            <a:ext cx="2921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後転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484584" y="3912989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開脚後転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922514" y="3912989"/>
            <a:ext cx="438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壁倒立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484584" y="4330451"/>
            <a:ext cx="438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頭倒立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3922514" y="4330451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補助倒立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484584" y="4781252"/>
            <a:ext cx="584150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ブリッジ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22514" y="4747914"/>
            <a:ext cx="8761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側方倒立回転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025378" y="434920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463456" y="4349204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3025378" y="476666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3" name="text"/>
          <p:cNvSpPr txBox="1"/>
          <p:nvPr/>
        </p:nvSpPr>
        <p:spPr>
          <a:xfrm>
            <a:off x="6463456" y="476666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64" name="dot"/>
          <p:cNvSpPr/>
          <p:nvPr/>
        </p:nvSpPr>
        <p:spPr>
          <a:xfrm>
            <a:off x="534908" y="558150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"/>
          <p:cNvSpPr txBox="1"/>
          <p:nvPr/>
        </p:nvSpPr>
        <p:spPr>
          <a:xfrm>
            <a:off x="729843" y="5520035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手のひらは ハの字に、しっかり つく</a:t>
            </a:r>
          </a:p>
        </p:txBody>
      </p:sp>
      <p:sp>
        <p:nvSpPr>
          <p:cNvPr id="66" name="dot"/>
          <p:cNvSpPr/>
          <p:nvPr/>
        </p:nvSpPr>
        <p:spPr>
          <a:xfrm>
            <a:off x="534908" y="584344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"/>
          <p:cNvSpPr txBox="1"/>
          <p:nvPr/>
        </p:nvSpPr>
        <p:spPr>
          <a:xfrm>
            <a:off x="729843" y="578197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あごを ひいて、おへそを 見て 回る</a:t>
            </a:r>
          </a:p>
        </p:txBody>
      </p:sp>
      <p:sp>
        <p:nvSpPr>
          <p:cNvPr id="68" name="dot"/>
          <p:cNvSpPr/>
          <p:nvPr/>
        </p:nvSpPr>
        <p:spPr>
          <a:xfrm>
            <a:off x="534908" y="6105378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"/>
          <p:cNvSpPr txBox="1"/>
          <p:nvPr/>
        </p:nvSpPr>
        <p:spPr>
          <a:xfrm>
            <a:off x="729843" y="6043910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回った あとは ピタッと 止まる（きめの ポーズ）</a:t>
            </a:r>
          </a:p>
        </p:txBody>
      </p:sp>
      <p:sp>
        <p:nvSpPr>
          <p:cNvPr id="70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71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157733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48458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ぜんてん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3922514" y="3072663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4360812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ぜんてん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484584" y="3490126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かいきゃくぜんてん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392251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こうてん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84584" y="3907589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かいきゃくこうてん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3922514" y="3907589"/>
            <a:ext cx="438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かべとうりつ</a:t>
            </a:r>
          </a:p>
        </p:txBody>
      </p:sp>
      <p:sp>
        <p:nvSpPr>
          <p:cNvPr id="82" name="ふりがな"/>
          <p:cNvSpPr txBox="1"/>
          <p:nvPr/>
        </p:nvSpPr>
        <p:spPr>
          <a:xfrm>
            <a:off x="484584" y="4325051"/>
            <a:ext cx="438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あたまとうりつ</a:t>
            </a:r>
          </a:p>
        </p:txBody>
      </p:sp>
      <p:sp>
        <p:nvSpPr>
          <p:cNvPr id="83" name="ふりがな"/>
          <p:cNvSpPr txBox="1"/>
          <p:nvPr/>
        </p:nvSpPr>
        <p:spPr>
          <a:xfrm>
            <a:off x="3922514" y="4325051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174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ほじょとうりつ</a:t>
            </a:r>
          </a:p>
        </p:txBody>
      </p:sp>
      <p:sp>
        <p:nvSpPr>
          <p:cNvPr id="84" name="ふりがな"/>
          <p:cNvSpPr txBox="1"/>
          <p:nvPr/>
        </p:nvSpPr>
        <p:spPr>
          <a:xfrm>
            <a:off x="3922514" y="4742514"/>
            <a:ext cx="87600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そくほうとうりつかいてん</a:t>
            </a:r>
          </a:p>
        </p:txBody>
      </p:sp>
      <p:sp>
        <p:nvSpPr>
          <p:cNvPr id="85" name="ふりがな"/>
          <p:cNvSpPr txBox="1"/>
          <p:nvPr/>
        </p:nvSpPr>
        <p:spPr>
          <a:xfrm>
            <a:off x="1709588" y="5514635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</a:t>
            </a:r>
          </a:p>
        </p:txBody>
      </p:sp>
      <p:sp>
        <p:nvSpPr>
          <p:cNvPr id="86" name="ふりがな"/>
          <p:cNvSpPr txBox="1"/>
          <p:nvPr/>
        </p:nvSpPr>
        <p:spPr>
          <a:xfrm>
            <a:off x="2291506" y="5776572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</a:t>
            </a:r>
          </a:p>
        </p:txBody>
      </p:sp>
      <p:sp>
        <p:nvSpPr>
          <p:cNvPr id="87" name="ふりがな"/>
          <p:cNvSpPr txBox="1"/>
          <p:nvPr/>
        </p:nvSpPr>
        <p:spPr>
          <a:xfrm>
            <a:off x="2609701" y="5776572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まわ</a:t>
            </a:r>
          </a:p>
        </p:txBody>
      </p:sp>
      <p:sp>
        <p:nvSpPr>
          <p:cNvPr id="88" name="ふりがな"/>
          <p:cNvSpPr txBox="1"/>
          <p:nvPr/>
        </p:nvSpPr>
        <p:spPr>
          <a:xfrm>
            <a:off x="693241" y="6038510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まわ</a:t>
            </a:r>
          </a:p>
        </p:txBody>
      </p:sp>
      <p:sp>
        <p:nvSpPr>
          <p:cNvPr id="89" name="ふりがな"/>
          <p:cNvSpPr txBox="1"/>
          <p:nvPr/>
        </p:nvSpPr>
        <p:spPr>
          <a:xfrm>
            <a:off x="2195066" y="6038510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90" name="ふりがな"/>
          <p:cNvSpPr txBox="1"/>
          <p:nvPr/>
        </p:nvSpPr>
        <p:spPr>
          <a:xfrm>
            <a:off x="582959" y="6489757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91" name="ふりがな"/>
          <p:cNvSpPr txBox="1"/>
          <p:nvPr/>
        </p:nvSpPr>
        <p:spPr>
          <a:xfrm>
            <a:off x="3294608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92" name="ふりがな"/>
          <p:cNvSpPr txBox="1"/>
          <p:nvPr/>
        </p:nvSpPr>
        <p:spPr>
          <a:xfrm>
            <a:off x="3523208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93" name="ふりがな"/>
          <p:cNvSpPr txBox="1"/>
          <p:nvPr/>
        </p:nvSpPr>
        <p:spPr>
          <a:xfrm>
            <a:off x="4609802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94" name="ふりがな"/>
          <p:cNvSpPr txBox="1"/>
          <p:nvPr/>
        </p:nvSpPr>
        <p:spPr>
          <a:xfrm>
            <a:off x="4870251" y="9220901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95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49741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9412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37822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73315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43855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8030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2215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968156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tetsub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鉄棒運動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329112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660231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389441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202358" y="8391376"/>
            <a:ext cx="300513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技・次に ちょうせんする 技を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078063"/>
            <a:ext cx="876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補助逆上がり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078063"/>
            <a:ext cx="1168896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膝掛け振り上がり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495526"/>
            <a:ext cx="116844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かかえこみ前回り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95526"/>
            <a:ext cx="7304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膝掛け回転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12989"/>
            <a:ext cx="73059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前回り下り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912989"/>
            <a:ext cx="7302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転向前下り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74657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9843" y="468510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順手で しっかり にぎる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0851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494704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おへそを 鉄棒に 近づける</a:t>
            </a:r>
          </a:p>
        </p:txBody>
      </p:sp>
      <p:sp>
        <p:nvSpPr>
          <p:cNvPr id="56" name="dot"/>
          <p:cNvSpPr/>
          <p:nvPr/>
        </p:nvSpPr>
        <p:spPr>
          <a:xfrm>
            <a:off x="534908" y="527045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"/>
          <p:cNvSpPr txBox="1"/>
          <p:nvPr/>
        </p:nvSpPr>
        <p:spPr>
          <a:xfrm>
            <a:off x="729843" y="520898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ふりを 大きく すると 上がりやすい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395882" y="862565"/>
            <a:ext cx="1015751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8458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ほじょ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76733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さかあ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3922514" y="3072663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360812" y="3072663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ふ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653111" y="3072663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1214735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392251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360812" y="3490126"/>
            <a:ext cx="292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かいてん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484584" y="390758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まえまわ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922883" y="390758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3922514" y="3907589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174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てんこうまえお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693241" y="4679709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じゅんて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1286470" y="494164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てつぼう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744265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1151036" y="5203584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2066627" y="5203584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5654831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3294608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3523208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82" name="ふりがな"/>
          <p:cNvSpPr txBox="1"/>
          <p:nvPr/>
        </p:nvSpPr>
        <p:spPr>
          <a:xfrm>
            <a:off x="4609802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83" name="ふりがな"/>
          <p:cNvSpPr txBox="1"/>
          <p:nvPr/>
        </p:nvSpPr>
        <p:spPr>
          <a:xfrm>
            <a:off x="4870251" y="8385976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4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40938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349055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13786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549279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819819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83994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918180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72779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tobibak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器械運動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跳び箱運動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7184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技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4088755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5419873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8149083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2411462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202358" y="8151018"/>
            <a:ext cx="2287488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技・とべた 段を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3078063"/>
            <a:ext cx="595312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開脚とび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3111400"/>
            <a:ext cx="1022151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かかえこみとび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584078"/>
            <a:ext cx="5841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台上前転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53377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とび乗り・とび下り（れんしゅうの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72427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わざ）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25378" y="360283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63456" y="360283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dot"/>
          <p:cNvSpPr/>
          <p:nvPr/>
        </p:nvSpPr>
        <p:spPr>
          <a:xfrm>
            <a:off x="534908" y="450621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"/>
          <p:cNvSpPr txBox="1"/>
          <p:nvPr/>
        </p:nvSpPr>
        <p:spPr>
          <a:xfrm>
            <a:off x="729843" y="4444751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両足で ドンと ふみきる</a:t>
            </a:r>
          </a:p>
        </p:txBody>
      </p:sp>
      <p:sp>
        <p:nvSpPr>
          <p:cNvPr id="49" name="dot"/>
          <p:cNvSpPr/>
          <p:nvPr/>
        </p:nvSpPr>
        <p:spPr>
          <a:xfrm>
            <a:off x="534908" y="476815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"/>
          <p:cNvSpPr txBox="1"/>
          <p:nvPr/>
        </p:nvSpPr>
        <p:spPr>
          <a:xfrm>
            <a:off x="729843" y="470668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手は 天板の おくに つく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503009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9843" y="496862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ひざを まげて ピタッと 着地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395882" y="640960"/>
            <a:ext cx="4572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13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きかいうんどう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395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903982" y="862565"/>
            <a:ext cx="761702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ばこうんどう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484584" y="3072663"/>
            <a:ext cx="306734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かいきゃく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84584" y="3578678"/>
            <a:ext cx="5841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だいじょうぜんてん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4214663" y="3483875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944963" y="3483875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693241" y="4439351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りょうあし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1011435" y="4701289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てんばん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2194917" y="4963226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ちゃくち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582959" y="5414473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3294608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わざ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3892153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だん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152602" y="814561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387804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9412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026419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026419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443882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443882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61345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61345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791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37822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47121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817661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81836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16022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706219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かけっこ・リレー／小型ハードル／はばとび・高とび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走る・跳ぶ 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718494"/>
            <a:ext cx="186898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動き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329112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398293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8127503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559694" y="2763291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202358" y="8129438"/>
            <a:ext cx="1675060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タイムや きろくの のびも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111400"/>
            <a:ext cx="1476821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かけっこ（40〜50m）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111400"/>
            <a:ext cx="1453008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リレー（バトンパス）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495526"/>
            <a:ext cx="101218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小型ハードル走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95526"/>
            <a:ext cx="17524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はばとび（片足ふみきり）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12989"/>
            <a:ext cx="146045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高とび（はさみとび）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912989"/>
            <a:ext cx="144913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投げる運動（遠くへ）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96815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514278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93174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746577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9843" y="4685109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スタートは 前かがみで とび出す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5008514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9843" y="4947046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ハードルは いつも 同じ 足・同じ リズムで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4245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こがた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788294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たか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395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はし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1157882" y="862565"/>
            <a:ext cx="254049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16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1736526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155477" y="27130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48458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2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こがた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350615" y="349012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そう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4652664" y="34901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かたあし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84584" y="390758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たか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3922514" y="390758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360812" y="390758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799111" y="3907589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とお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1430238" y="4679709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まえ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2446734" y="4679709"/>
            <a:ext cx="1397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63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876871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2195066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2474565" y="4941646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おな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582959" y="5392893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3540174" y="8124038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901957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959250"/>
            <a:ext cx="6768107" cy="962917"/>
          </a:xfrm>
          <a:prstGeom prst="roundRect">
            <a:avLst>
              <a:gd name="adj" fmla="val 7477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78794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78794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6257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6257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13720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813720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chip"/>
          <p:cNvSpPr/>
          <p:nvPr/>
        </p:nvSpPr>
        <p:spPr>
          <a:xfrm>
            <a:off x="395882" y="4231183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276760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474806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610299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cmark"/>
          <p:cNvSpPr/>
          <p:nvPr/>
        </p:nvSpPr>
        <p:spPr>
          <a:xfrm>
            <a:off x="395882" y="880839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945013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13308" y="979199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6337994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6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7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8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浮いて進む・もぐる・浮く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水泳運動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2718494"/>
            <a:ext cx="1868983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4698950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6030069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582959" y="875927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559694" y="273947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2202358" y="8761214"/>
            <a:ext cx="2750343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できるように なった こと・およげた きょりを 書こう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063775"/>
            <a:ext cx="1782663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ボビング（もぐって パッ）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030438"/>
            <a:ext cx="146074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だるま浮き・ふし浮き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447901"/>
            <a:ext cx="438298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背浮き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447901"/>
            <a:ext cx="43844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け伸び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3865364"/>
            <a:ext cx="159513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ばた足泳ぎ（ビート板）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922514" y="3865364"/>
            <a:ext cx="1163984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面かぶりクロール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4584" y="4282826"/>
            <a:ext cx="870644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かえる足泳ぎ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63456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3025378" y="3884116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6463456" y="3884116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025378" y="430157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5" name="dot"/>
          <p:cNvSpPr/>
          <p:nvPr/>
        </p:nvSpPr>
        <p:spPr>
          <a:xfrm>
            <a:off x="534908" y="5116415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"/>
          <p:cNvSpPr txBox="1"/>
          <p:nvPr/>
        </p:nvSpPr>
        <p:spPr>
          <a:xfrm>
            <a:off x="729843" y="5054947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いきは 水の 中で ゆっくり はいて、パッと すう</a:t>
            </a:r>
          </a:p>
        </p:txBody>
      </p:sp>
      <p:sp>
        <p:nvSpPr>
          <p:cNvPr id="57" name="dot"/>
          <p:cNvSpPr/>
          <p:nvPr/>
        </p:nvSpPr>
        <p:spPr>
          <a:xfrm>
            <a:off x="534908" y="5378352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"/>
          <p:cNvSpPr txBox="1"/>
          <p:nvPr/>
        </p:nvSpPr>
        <p:spPr>
          <a:xfrm>
            <a:off x="729843" y="5316884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体を まっすぐ のばすと よく すすむ</a:t>
            </a:r>
          </a:p>
        </p:txBody>
      </p:sp>
      <p:sp>
        <p:nvSpPr>
          <p:cNvPr id="59" name="dot"/>
          <p:cNvSpPr/>
          <p:nvPr/>
        </p:nvSpPr>
        <p:spPr>
          <a:xfrm>
            <a:off x="534908" y="564029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"/>
          <p:cNvSpPr txBox="1"/>
          <p:nvPr/>
        </p:nvSpPr>
        <p:spPr>
          <a:xfrm>
            <a:off x="729843" y="557882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きまりを まもって 安全に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395882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52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353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すす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530994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52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395882" y="862565"/>
            <a:ext cx="1015603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159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すいえいうんどう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360664" y="3025038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5090963" y="3025038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484584" y="3442501"/>
            <a:ext cx="292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せう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4068663" y="3442501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776733" y="3859964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あしおよ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1787425" y="3859964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ばん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3922514" y="3859964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めん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916930" y="427742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あしおよ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1151036" y="5049547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みず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469231" y="5049547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なか</a:t>
            </a:r>
          </a:p>
        </p:txBody>
      </p:sp>
      <p:sp>
        <p:nvSpPr>
          <p:cNvPr id="77" name="ふりがな"/>
          <p:cNvSpPr txBox="1"/>
          <p:nvPr/>
        </p:nvSpPr>
        <p:spPr>
          <a:xfrm>
            <a:off x="693241" y="5311484"/>
            <a:ext cx="176063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78" name="ふりがな"/>
          <p:cNvSpPr txBox="1"/>
          <p:nvPr/>
        </p:nvSpPr>
        <p:spPr>
          <a:xfrm>
            <a:off x="1883866" y="5573422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79" name="ふりがな"/>
          <p:cNvSpPr txBox="1"/>
          <p:nvPr/>
        </p:nvSpPr>
        <p:spPr>
          <a:xfrm>
            <a:off x="582959" y="6024669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80" name="ふりがな"/>
          <p:cNvSpPr txBox="1"/>
          <p:nvPr/>
        </p:nvSpPr>
        <p:spPr>
          <a:xfrm>
            <a:off x="4615457" y="8755814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81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72270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63724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838848"/>
            <a:ext cx="6768107" cy="700980"/>
          </a:xfrm>
          <a:prstGeom prst="roundRect">
            <a:avLst>
              <a:gd name="adj" fmla="val 1027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21644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21644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516213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516213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4110781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6108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68664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62766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72065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42605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604069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40997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906780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40965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72505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72505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72505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955655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ga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64838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30113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73671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73671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73671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ゴール型・ネット型・ベースボール型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30986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ゲーム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711969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613719"/>
            <a:ext cx="1700956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やってみる ゲームと 動き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578548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647729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37693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391667" y="2658516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202358" y="8378874"/>
            <a:ext cx="1944588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チームで うまく いった 作戦も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061841"/>
            <a:ext cx="2463551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ゴール型ゲーム（ポートボールなど）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011805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ネット型ゲーム（ソフトバレーボール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201352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など）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606165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ベースボール型ゲーム（ティーボール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795712"/>
            <a:ext cx="2468909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など）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922514" y="3656409"/>
            <a:ext cx="139571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作戦を 立てて ためす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484584" y="4195762"/>
            <a:ext cx="1341685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ルールを くふうする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08059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08059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25378" y="367516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63456" y="3675161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25378" y="4181177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dot"/>
          <p:cNvSpPr/>
          <p:nvPr/>
        </p:nvSpPr>
        <p:spPr>
          <a:xfrm>
            <a:off x="534908" y="4996013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"/>
          <p:cNvSpPr txBox="1"/>
          <p:nvPr/>
        </p:nvSpPr>
        <p:spPr>
          <a:xfrm>
            <a:off x="729843" y="4934545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ボールを もたない ときの 動きが だいじ</a:t>
            </a:r>
          </a:p>
        </p:txBody>
      </p:sp>
      <p:sp>
        <p:nvSpPr>
          <p:cNvPr id="53" name="dot"/>
          <p:cNvSpPr/>
          <p:nvPr/>
        </p:nvSpPr>
        <p:spPr>
          <a:xfrm>
            <a:off x="534908" y="5257950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"/>
          <p:cNvSpPr txBox="1"/>
          <p:nvPr/>
        </p:nvSpPr>
        <p:spPr>
          <a:xfrm>
            <a:off x="729843" y="5196482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作戦は「ためす → ふりかえる → 直す」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7353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306859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203102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1987450" y="2608319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918269" y="305644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4360664" y="2961637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337369" y="3556205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がた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3922514" y="3651009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401294" y="3651009"/>
            <a:ext cx="1460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666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2335857" y="4929145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693241" y="519108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2790973" y="5191082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なお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582959" y="5642329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3434953" y="8373474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さくせん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3809702" y="8373474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7884616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124325"/>
            <a:ext cx="6768107" cy="662880"/>
          </a:xfrm>
          <a:prstGeom prst="roundRect">
            <a:avLst>
              <a:gd name="adj" fmla="val 10861"/>
            </a:avLst>
          </a:prstGeom>
          <a:solidFill>
            <a:srgbClr val="FFFFFF"/>
          </a:solidFill>
          <a:ln w="9525">
            <a:solidFill>
              <a:srgbClr val="31597D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978794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978794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96257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96257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276760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391313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96803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67342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51474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8315176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57034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395882" y="5203031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50" b="0" spc="206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3" name="illust" descr="riko_pe_hyog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517225"/>
            <a:ext cx="902546" cy="902546"/>
          </a:xfrm>
          <a:prstGeom prst="rect">
            <a:avLst/>
          </a:prstGeom>
        </p:spPr>
      </p:pic>
      <p:sp>
        <p:nvSpPr>
          <p:cNvPr id="24" name="arttile"/>
          <p:cNvSpPr/>
          <p:nvPr/>
        </p:nvSpPr>
        <p:spPr>
          <a:xfrm>
            <a:off x="6191994" y="482500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5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6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表現・リズムダンス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877490"/>
            <a:ext cx="5652194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表現運動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582959" y="1816744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2718494"/>
            <a:ext cx="1072753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やってみる こと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3864024"/>
            <a:ext cx="1127968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895105"/>
            <a:ext cx="1082873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毎時間の きろく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7624316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1763464" y="273947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202358" y="7626250"/>
            <a:ext cx="2308026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心に のこった 動き・友だちの よさを 書こう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484584" y="3030438"/>
            <a:ext cx="2370980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「〜に なりきって」おどる（表現）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3922514" y="3063775"/>
            <a:ext cx="2466379" cy="18975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リズムダンス（ロック・サンバなど）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3447901"/>
            <a:ext cx="168785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ひと流れの 動きで おどる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447901"/>
            <a:ext cx="1823293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友だちと かかわって おどる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025378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6463456" y="3049190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25378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63456" y="34666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dot"/>
          <p:cNvSpPr/>
          <p:nvPr/>
        </p:nvSpPr>
        <p:spPr>
          <a:xfrm>
            <a:off x="534908" y="4281489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"/>
          <p:cNvSpPr txBox="1"/>
          <p:nvPr/>
        </p:nvSpPr>
        <p:spPr>
          <a:xfrm>
            <a:off x="729843" y="4220021"/>
            <a:ext cx="631672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「はじめ・なか・おわり」を つけると おどりに なる</a:t>
            </a:r>
          </a:p>
        </p:txBody>
      </p:sp>
      <p:sp>
        <p:nvSpPr>
          <p:cNvPr id="48" name="dot"/>
          <p:cNvSpPr/>
          <p:nvPr/>
        </p:nvSpPr>
        <p:spPr>
          <a:xfrm>
            <a:off x="534908" y="4505326"/>
            <a:ext cx="86614" cy="86614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"/>
          <p:cNvSpPr txBox="1"/>
          <p:nvPr/>
        </p:nvSpPr>
        <p:spPr>
          <a:xfrm>
            <a:off x="729843" y="4443858"/>
            <a:ext cx="6316721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はずかしがらずに 大きく 動くと 楽しい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95882" y="10312151"/>
            <a:ext cx="2404467" cy="1998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「できた」も「できなかった」も、次の ヒント。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5382220" y="1033120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395882" y="640960"/>
            <a:ext cx="23485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ひょうげん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395882" y="862565"/>
            <a:ext cx="1015751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48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ひょうげんうんどう</a:t>
            </a:r>
          </a:p>
        </p:txBody>
      </p:sp>
      <p:sp>
        <p:nvSpPr>
          <p:cNvPr id="54" name="ふりがな"/>
          <p:cNvSpPr txBox="1"/>
          <p:nvPr/>
        </p:nvSpPr>
        <p:spPr>
          <a:xfrm>
            <a:off x="2411313" y="3025038"/>
            <a:ext cx="30003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ひょうげん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776733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なが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1255514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3922514" y="34425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845022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おお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2302966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2760910" y="4438458"/>
            <a:ext cx="1396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たの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582959" y="4889705"/>
            <a:ext cx="4445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228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2202358" y="7620850"/>
            <a:ext cx="144065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こころ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2966591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うご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3309491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71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173140" y="762085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0" spc="52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か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2122586" y="10306751"/>
            <a:ext cx="1079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60"/>
              </a:lnSpc>
            </a:pPr>
            <a:r>
              <a:rPr sz="360" b="0" spc="67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2077045"/>
            <a:ext cx="6768107" cy="786258"/>
          </a:xfrm>
          <a:prstGeom prst="roundRect">
            <a:avLst>
              <a:gd name="adj" fmla="val 9157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655200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frbox"/>
          <p:cNvSpPr/>
          <p:nvPr/>
        </p:nvSpPr>
        <p:spPr>
          <a:xfrm>
            <a:off x="395882" y="7781329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3231505"/>
            <a:ext cx="3330029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3231505"/>
            <a:ext cx="3330178" cy="536971"/>
          </a:xfrm>
          <a:prstGeom prst="roundRect">
            <a:avLst>
              <a:gd name="adj" fmla="val 10726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826073"/>
            <a:ext cx="3330029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826073"/>
            <a:ext cx="3330178" cy="359866"/>
          </a:xfrm>
          <a:prstGeom prst="roundRect">
            <a:avLst>
              <a:gd name="adj" fmla="val 16005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395882" y="186585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302031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434295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634082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757014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5" name="line"/>
          <p:cNvCxnSpPr/>
          <p:nvPr/>
        </p:nvCxnSpPr>
        <p:spPr>
          <a:xfrm>
            <a:off x="395882" y="1708844"/>
            <a:ext cx="6768108" cy="0"/>
          </a:xfrm>
          <a:prstGeom prst="line">
            <a:avLst/>
          </a:prstGeom>
          <a:ln w="38100">
            <a:solidFill>
              <a:srgbClr val="31597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line"/>
          <p:cNvCxnSpPr/>
          <p:nvPr/>
        </p:nvCxnSpPr>
        <p:spPr>
          <a:xfrm>
            <a:off x="513308" y="276745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698256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732442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211889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553747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577280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577280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577280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13308" y="237172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395882" y="4554140"/>
          <a:ext cx="6758581" cy="1620142"/>
        </p:xfrm>
        <a:graphic>
          <a:graphicData uri="http://schemas.openxmlformats.org/drawingml/2006/table">
            <a:tbl>
              <a:tblPr/>
              <a:tblGrid>
                <a:gridCol w="323998"/>
                <a:gridCol w="2231975"/>
                <a:gridCol w="4202608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学習した 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わかった こと・考えた こと</a:t>
                      </a:r>
                    </a:p>
                  </a:txBody>
                  <a:tcPr marL="50400" marR="50400" marT="14400" marB="14400" anchor="ctr">
                    <a:solidFill>
                      <a:srgbClr val="E9EFF6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100" b="1">
                          <a:solidFill>
                            <a:srgbClr val="24425D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26" name="text"/>
          <p:cNvSpPr txBox="1"/>
          <p:nvPr/>
        </p:nvSpPr>
        <p:spPr>
          <a:xfrm>
            <a:off x="4678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378446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378446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85308" y="2172890"/>
            <a:ext cx="646125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中学年（3・4年）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6768107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健康な生活・体の発育（3・4年）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77490"/>
            <a:ext cx="6768107" cy="41463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440"/>
              </a:lnSpc>
            </a:pPr>
            <a:r>
              <a:rPr sz="20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保健 学習カード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816744"/>
            <a:ext cx="1369069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たんげん名と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971204"/>
            <a:ext cx="146967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この 学年で 学ぶ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293840"/>
            <a:ext cx="934491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学習の きろく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6291708"/>
            <a:ext cx="2062460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自分の 生活に いかしたい こと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521029"/>
            <a:ext cx="1511647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60389" y="2992189"/>
            <a:ext cx="21798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学習が おわったら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3371701"/>
            <a:ext cx="1250007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健康な生活（3年）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332136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1日の生活のしかた（運動・食事・す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3511867"/>
            <a:ext cx="2469058" cy="18986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いみん）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877716"/>
            <a:ext cx="1561355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体の発育・発達（4年）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877716"/>
            <a:ext cx="1606599" cy="25643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90"/>
              </a:lnSpc>
            </a:pPr>
            <a:r>
              <a:rPr sz="115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よりよく育つための生活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3025378" y="33904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6463456" y="3390453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25378" y="389646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63456" y="3896469"/>
            <a:ext cx="611832" cy="21892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730"/>
              </a:lnSpc>
            </a:pPr>
            <a:r>
              <a:rPr sz="1150" b="0" spc="229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49" name="ふりがな"/>
          <p:cNvSpPr txBox="1"/>
          <p:nvPr/>
        </p:nvSpPr>
        <p:spPr>
          <a:xfrm>
            <a:off x="395882" y="640960"/>
            <a:ext cx="228600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けんこう</a:t>
            </a:r>
          </a:p>
        </p:txBody>
      </p:sp>
      <p:sp>
        <p:nvSpPr>
          <p:cNvPr id="50" name="ふりがな"/>
          <p:cNvSpPr txBox="1"/>
          <p:nvPr/>
        </p:nvSpPr>
        <p:spPr>
          <a:xfrm>
            <a:off x="7387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51" name="ふりがな"/>
          <p:cNvSpPr txBox="1"/>
          <p:nvPr/>
        </p:nvSpPr>
        <p:spPr>
          <a:xfrm>
            <a:off x="1066800" y="640960"/>
            <a:ext cx="144065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0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52" name="ふりがな"/>
          <p:cNvSpPr txBox="1"/>
          <p:nvPr/>
        </p:nvSpPr>
        <p:spPr>
          <a:xfrm>
            <a:off x="1310282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はついく</a:t>
            </a:r>
          </a:p>
        </p:txBody>
      </p:sp>
      <p:sp>
        <p:nvSpPr>
          <p:cNvPr id="53" name="ふりがな"/>
          <p:cNvSpPr txBox="1"/>
          <p:nvPr/>
        </p:nvSpPr>
        <p:spPr>
          <a:xfrm>
            <a:off x="1894730" y="640960"/>
            <a:ext cx="1141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7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54" name="ふりがな"/>
          <p:cNvSpPr txBox="1"/>
          <p:nvPr/>
        </p:nvSpPr>
        <p:spPr>
          <a:xfrm>
            <a:off x="395882" y="862565"/>
            <a:ext cx="50795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 spc="49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ほけん</a:t>
            </a:r>
          </a:p>
        </p:txBody>
      </p:sp>
      <p:sp>
        <p:nvSpPr>
          <p:cNvPr id="55" name="ふりがな"/>
          <p:cNvSpPr txBox="1"/>
          <p:nvPr/>
        </p:nvSpPr>
        <p:spPr>
          <a:xfrm>
            <a:off x="968275" y="862565"/>
            <a:ext cx="533400" cy="1333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840"/>
              </a:lnSpc>
            </a:pPr>
            <a:r>
              <a:rPr sz="84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がくしゅう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484584" y="3366301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けんこう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922883" y="3366301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1442293" y="3366301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4003774" y="3271497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にち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4296072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5318373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うんどう</a:t>
            </a:r>
          </a:p>
        </p:txBody>
      </p:sp>
      <p:sp>
        <p:nvSpPr>
          <p:cNvPr id="62" name="ふりがな"/>
          <p:cNvSpPr txBox="1"/>
          <p:nvPr/>
        </p:nvSpPr>
        <p:spPr>
          <a:xfrm>
            <a:off x="5756671" y="3271497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しょくじ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484584" y="3872316"/>
            <a:ext cx="18410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からだ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795783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はついく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1234082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はったつ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753492" y="387231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4506664" y="3872316"/>
            <a:ext cx="146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そだ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5236964" y="3872316"/>
            <a:ext cx="29214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80"/>
              </a:lnSpc>
            </a:pPr>
            <a:r>
              <a:rPr sz="480" b="1" spc="92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せいかつ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585341" y="1113978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meatebox"/>
          <p:cNvSpPr/>
          <p:nvPr/>
        </p:nvSpPr>
        <p:spPr>
          <a:xfrm>
            <a:off x="585341" y="6297810"/>
            <a:ext cx="6389042" cy="422225"/>
          </a:xfrm>
          <a:prstGeom prst="roundRect">
            <a:avLst>
              <a:gd name="adj" fmla="val 17052"/>
            </a:avLst>
          </a:prstGeom>
          <a:solidFill>
            <a:srgbClr val="E9EFF6"/>
          </a:solidFill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half"/>
          <p:cNvSpPr/>
          <p:nvPr/>
        </p:nvSpPr>
        <p:spPr>
          <a:xfrm>
            <a:off x="395882" y="359866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half"/>
          <p:cNvSpPr/>
          <p:nvPr/>
        </p:nvSpPr>
        <p:spPr>
          <a:xfrm>
            <a:off x="395882" y="5543698"/>
            <a:ext cx="6767958" cy="4751933"/>
          </a:xfrm>
          <a:prstGeom prst="roundRect">
            <a:avLst>
              <a:gd name="adj" fmla="val 1893"/>
            </a:avLst>
          </a:prstGeom>
          <a:noFill/>
          <a:ln w="9525">
            <a:solidFill>
              <a:srgbClr val="31597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secmark"/>
          <p:cNvSpPr/>
          <p:nvPr/>
        </p:nvSpPr>
        <p:spPr>
          <a:xfrm>
            <a:off x="585341" y="90279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secmark"/>
          <p:cNvSpPr/>
          <p:nvPr/>
        </p:nvSpPr>
        <p:spPr>
          <a:xfrm>
            <a:off x="585341" y="1678781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secmark"/>
          <p:cNvSpPr/>
          <p:nvPr/>
        </p:nvSpPr>
        <p:spPr>
          <a:xfrm>
            <a:off x="585341" y="2351782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secmark"/>
          <p:cNvSpPr/>
          <p:nvPr/>
        </p:nvSpPr>
        <p:spPr>
          <a:xfrm>
            <a:off x="585341" y="343688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585341" y="418013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585341" y="60866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585341" y="686261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585341" y="7535614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585341" y="86207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585341" y="9363967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585341" y="531316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7" name="serieslab"/>
          <p:cNvSpPr/>
          <p:nvPr/>
        </p:nvSpPr>
        <p:spPr>
          <a:xfrm>
            <a:off x="585341" y="5715148"/>
            <a:ext cx="1486644" cy="228897"/>
          </a:xfrm>
          <a:prstGeom prst="roundRect">
            <a:avLst>
              <a:gd name="adj" fmla="val 15727"/>
            </a:avLst>
          </a:prstGeom>
          <a:solidFill>
            <a:srgbClr val="3159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8" name="line"/>
          <p:cNvCxnSpPr/>
          <p:nvPr/>
        </p:nvCxnSpPr>
        <p:spPr>
          <a:xfrm>
            <a:off x="702766" y="1469082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85341" y="2928639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85341" y="327049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585341" y="401374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585341" y="4756993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702766" y="6652914"/>
            <a:ext cx="615419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line"/>
          <p:cNvCxnSpPr/>
          <p:nvPr/>
        </p:nvCxnSpPr>
        <p:spPr>
          <a:xfrm>
            <a:off x="585341" y="8112472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line"/>
          <p:cNvCxnSpPr/>
          <p:nvPr/>
        </p:nvCxnSpPr>
        <p:spPr>
          <a:xfrm>
            <a:off x="585341" y="8454330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line"/>
          <p:cNvCxnSpPr/>
          <p:nvPr/>
        </p:nvCxnSpPr>
        <p:spPr>
          <a:xfrm>
            <a:off x="585341" y="9197578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line"/>
          <p:cNvCxnSpPr/>
          <p:nvPr/>
        </p:nvCxnSpPr>
        <p:spPr>
          <a:xfrm>
            <a:off x="585341" y="9940825"/>
            <a:ext cx="638904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line"/>
          <p:cNvCxnSpPr/>
          <p:nvPr/>
        </p:nvCxnSpPr>
        <p:spPr>
          <a:xfrm>
            <a:off x="21798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line"/>
          <p:cNvCxnSpPr/>
          <p:nvPr/>
        </p:nvCxnSpPr>
        <p:spPr>
          <a:xfrm>
            <a:off x="2719685" y="760214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line"/>
          <p:cNvCxnSpPr/>
          <p:nvPr/>
        </p:nvCxnSpPr>
        <p:spPr>
          <a:xfrm>
            <a:off x="3259484" y="760214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line"/>
          <p:cNvCxnSpPr/>
          <p:nvPr/>
        </p:nvCxnSpPr>
        <p:spPr>
          <a:xfrm>
            <a:off x="4807297" y="760214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line"/>
          <p:cNvCxnSpPr/>
          <p:nvPr/>
        </p:nvCxnSpPr>
        <p:spPr>
          <a:xfrm>
            <a:off x="21798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line"/>
          <p:cNvCxnSpPr/>
          <p:nvPr/>
        </p:nvCxnSpPr>
        <p:spPr>
          <a:xfrm>
            <a:off x="2719685" y="5944046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line"/>
          <p:cNvCxnSpPr/>
          <p:nvPr/>
        </p:nvCxnSpPr>
        <p:spPr>
          <a:xfrm>
            <a:off x="3259484" y="5944046"/>
            <a:ext cx="1439912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line"/>
          <p:cNvCxnSpPr/>
          <p:nvPr/>
        </p:nvCxnSpPr>
        <p:spPr>
          <a:xfrm>
            <a:off x="4807297" y="5944046"/>
            <a:ext cx="2167086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line"/>
          <p:cNvCxnSpPr/>
          <p:nvPr/>
        </p:nvCxnSpPr>
        <p:spPr>
          <a:xfrm>
            <a:off x="395882" y="5327749"/>
            <a:ext cx="2952304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line"/>
          <p:cNvCxnSpPr/>
          <p:nvPr/>
        </p:nvCxnSpPr>
        <p:spPr>
          <a:xfrm>
            <a:off x="4211538" y="5327749"/>
            <a:ext cx="2952452" cy="0"/>
          </a:xfrm>
          <a:prstGeom prst="line">
            <a:avLst/>
          </a:prstGeom>
          <a:ln w="9525">
            <a:solidFill>
              <a:srgbClr val="999999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Table 37"/>
          <p:cNvGraphicFramePr>
            <a:graphicFrameLocks noGrp="1"/>
          </p:cNvGraphicFramePr>
          <p:nvPr/>
        </p:nvGraphicFramePr>
        <p:xfrm>
          <a:off x="585341" y="1889968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85341" y="7073800"/>
          <a:ext cx="6379514" cy="285898"/>
        </p:xfrm>
        <a:graphic>
          <a:graphicData uri="http://schemas.openxmlformats.org/drawingml/2006/table">
            <a:tbl>
              <a:tblPr/>
              <a:tblGrid>
                <a:gridCol w="1334541"/>
                <a:gridCol w="791914"/>
                <a:gridCol w="1334541"/>
                <a:gridCol w="791914"/>
                <a:gridCol w="1334690"/>
                <a:gridCol w="791914"/>
              </a:tblGrid>
              <a:tr h="285898"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めあての 達成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安全・じゅんび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10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協力・こえかけ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40" name="text"/>
          <p:cNvSpPr txBox="1"/>
          <p:nvPr/>
        </p:nvSpPr>
        <p:spPr>
          <a:xfrm>
            <a:off x="22518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2791685" y="561379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331484" y="561379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79297" y="561379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22518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月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2791685" y="5745212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r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日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331484" y="5745212"/>
            <a:ext cx="1367912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たんげん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4879297" y="5745212"/>
            <a:ext cx="2095086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93341" y="531316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93341" y="5715148"/>
            <a:ext cx="1378643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ふりかえりカード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772417" y="853678"/>
            <a:ext cx="108272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772417" y="1629667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2" name="text"/>
          <p:cNvSpPr txBox="1"/>
          <p:nvPr/>
        </p:nvSpPr>
        <p:spPr>
          <a:xfrm>
            <a:off x="772417" y="2278856"/>
            <a:ext cx="1379339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発見・コツ</a:t>
            </a:r>
          </a:p>
        </p:txBody>
      </p:sp>
      <p:sp>
        <p:nvSpPr>
          <p:cNvPr id="53" name="text"/>
          <p:cNvSpPr txBox="1"/>
          <p:nvPr/>
        </p:nvSpPr>
        <p:spPr>
          <a:xfrm>
            <a:off x="772417" y="3363962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友だちの よかった ところ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772417" y="4107209"/>
            <a:ext cx="1276498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次の 時間の めあて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772417" y="6037510"/>
            <a:ext cx="1082724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めあて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772417" y="6813500"/>
            <a:ext cx="1220985" cy="2135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じぶんで チェック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772417" y="7462688"/>
            <a:ext cx="1379339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きょうの 発見・コツ</a:t>
            </a:r>
          </a:p>
        </p:txBody>
      </p:sp>
      <p:sp>
        <p:nvSpPr>
          <p:cNvPr id="58" name="text"/>
          <p:cNvSpPr txBox="1"/>
          <p:nvPr/>
        </p:nvSpPr>
        <p:spPr>
          <a:xfrm>
            <a:off x="772417" y="8547794"/>
            <a:ext cx="1720750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友だちの よかった ところ</a:t>
            </a:r>
          </a:p>
        </p:txBody>
      </p:sp>
      <p:sp>
        <p:nvSpPr>
          <p:cNvPr id="59" name="text"/>
          <p:cNvSpPr txBox="1"/>
          <p:nvPr/>
        </p:nvSpPr>
        <p:spPr>
          <a:xfrm>
            <a:off x="772417" y="9291042"/>
            <a:ext cx="1276498" cy="26119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80"/>
              </a:lnSpc>
            </a:pPr>
            <a:r>
              <a:rPr sz="1120" b="1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次の 時間の めあて</a:t>
            </a:r>
          </a:p>
        </p:txBody>
      </p:sp>
      <p:sp>
        <p:nvSpPr>
          <p:cNvPr id="60" name="text"/>
          <p:cNvSpPr txBox="1"/>
          <p:nvPr/>
        </p:nvSpPr>
        <p:spPr>
          <a:xfrm>
            <a:off x="3456086" y="5246786"/>
            <a:ext cx="647551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999999"/>
                </a:solidFill>
                <a:latin typeface="BIZ UDGothic"/>
                <a:ea typeface="BIZ UDゴシック"/>
                <a:cs typeface="BIZ UDゴシック"/>
              </a:rPr>
              <a:t>きりとりせん</a:t>
            </a:r>
          </a:p>
        </p:txBody>
      </p:sp>
      <p:sp>
        <p:nvSpPr>
          <p:cNvPr id="61" name="text"/>
          <p:cNvSpPr txBox="1"/>
          <p:nvPr/>
        </p:nvSpPr>
        <p:spPr>
          <a:xfrm>
            <a:off x="6278612" y="4841974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2" name="text"/>
          <p:cNvSpPr txBox="1"/>
          <p:nvPr/>
        </p:nvSpPr>
        <p:spPr>
          <a:xfrm>
            <a:off x="6278612" y="10025806"/>
            <a:ext cx="695771" cy="15240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00"/>
              </a:lnSpc>
            </a:pPr>
            <a:r>
              <a:rPr sz="80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</a:t>
            </a:r>
          </a:p>
        </p:txBody>
      </p:sp>
      <p:sp>
        <p:nvSpPr>
          <p:cNvPr id="63" name="ふりがな"/>
          <p:cNvSpPr txBox="1"/>
          <p:nvPr/>
        </p:nvSpPr>
        <p:spPr>
          <a:xfrm>
            <a:off x="1259978" y="1894093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64" name="ふりがな"/>
          <p:cNvSpPr txBox="1"/>
          <p:nvPr/>
        </p:nvSpPr>
        <p:spPr>
          <a:xfrm>
            <a:off x="2793206" y="1894093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65" name="ふりがな"/>
          <p:cNvSpPr txBox="1"/>
          <p:nvPr/>
        </p:nvSpPr>
        <p:spPr>
          <a:xfrm>
            <a:off x="4919662" y="1894093"/>
            <a:ext cx="35212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66" name="ふりがな"/>
          <p:cNvSpPr txBox="1"/>
          <p:nvPr/>
        </p:nvSpPr>
        <p:spPr>
          <a:xfrm>
            <a:off x="1410592" y="2273456"/>
            <a:ext cx="296316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はっけん</a:t>
            </a:r>
          </a:p>
        </p:txBody>
      </p:sp>
      <p:sp>
        <p:nvSpPr>
          <p:cNvPr id="67" name="ふりがな"/>
          <p:cNvSpPr txBox="1"/>
          <p:nvPr/>
        </p:nvSpPr>
        <p:spPr>
          <a:xfrm>
            <a:off x="772417" y="3358562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68" name="ふりがな"/>
          <p:cNvSpPr txBox="1"/>
          <p:nvPr/>
        </p:nvSpPr>
        <p:spPr>
          <a:xfrm>
            <a:off x="772417" y="4101809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69" name="ふりがな"/>
          <p:cNvSpPr txBox="1"/>
          <p:nvPr/>
        </p:nvSpPr>
        <p:spPr>
          <a:xfrm>
            <a:off x="1114276" y="4101809"/>
            <a:ext cx="29646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30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じかん</a:t>
            </a:r>
          </a:p>
        </p:txBody>
      </p:sp>
      <p:sp>
        <p:nvSpPr>
          <p:cNvPr id="70" name="ふりがな"/>
          <p:cNvSpPr txBox="1"/>
          <p:nvPr/>
        </p:nvSpPr>
        <p:spPr>
          <a:xfrm>
            <a:off x="1259978" y="7077925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たっせい</a:t>
            </a:r>
          </a:p>
        </p:txBody>
      </p:sp>
      <p:sp>
        <p:nvSpPr>
          <p:cNvPr id="71" name="ふりがな"/>
          <p:cNvSpPr txBox="1"/>
          <p:nvPr/>
        </p:nvSpPr>
        <p:spPr>
          <a:xfrm>
            <a:off x="2793206" y="7077925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8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あんぜん</a:t>
            </a:r>
          </a:p>
        </p:txBody>
      </p:sp>
      <p:sp>
        <p:nvSpPr>
          <p:cNvPr id="72" name="ふりがな"/>
          <p:cNvSpPr txBox="1"/>
          <p:nvPr/>
        </p:nvSpPr>
        <p:spPr>
          <a:xfrm>
            <a:off x="4919662" y="7077925"/>
            <a:ext cx="352127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0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きょうりょく</a:t>
            </a:r>
          </a:p>
        </p:txBody>
      </p:sp>
      <p:sp>
        <p:nvSpPr>
          <p:cNvPr id="73" name="ふりがな"/>
          <p:cNvSpPr txBox="1"/>
          <p:nvPr/>
        </p:nvSpPr>
        <p:spPr>
          <a:xfrm>
            <a:off x="1410592" y="7457288"/>
            <a:ext cx="296316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はっけん</a:t>
            </a:r>
          </a:p>
        </p:txBody>
      </p:sp>
      <p:sp>
        <p:nvSpPr>
          <p:cNvPr id="74" name="ふりがな"/>
          <p:cNvSpPr txBox="1"/>
          <p:nvPr/>
        </p:nvSpPr>
        <p:spPr>
          <a:xfrm>
            <a:off x="772417" y="8542394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とも</a:t>
            </a:r>
          </a:p>
        </p:txBody>
      </p:sp>
      <p:sp>
        <p:nvSpPr>
          <p:cNvPr id="75" name="ふりがな"/>
          <p:cNvSpPr txBox="1"/>
          <p:nvPr/>
        </p:nvSpPr>
        <p:spPr>
          <a:xfrm>
            <a:off x="772417" y="9285642"/>
            <a:ext cx="14823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112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つぎ</a:t>
            </a:r>
          </a:p>
        </p:txBody>
      </p:sp>
      <p:sp>
        <p:nvSpPr>
          <p:cNvPr id="76" name="ふりがな"/>
          <p:cNvSpPr txBox="1"/>
          <p:nvPr/>
        </p:nvSpPr>
        <p:spPr>
          <a:xfrm>
            <a:off x="1114276" y="9285642"/>
            <a:ext cx="296465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70"/>
              </a:lnSpc>
            </a:pPr>
            <a:r>
              <a:rPr sz="470" b="1" spc="306">
                <a:solidFill>
                  <a:srgbClr val="24425D"/>
                </a:solidFill>
                <a:latin typeface="BIZ UDGothic"/>
                <a:ea typeface="BIZ UDゴシック"/>
                <a:cs typeface="BIZ UDゴシック"/>
              </a:rPr>
              <a:t>じかん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