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kotsu"/>
          <p:cNvSpPr/>
          <p:nvPr/>
        </p:nvSpPr>
        <p:spPr>
          <a:xfrm>
            <a:off x="395882" y="4568874"/>
            <a:ext cx="6768107" cy="1267717"/>
          </a:xfrm>
          <a:prstGeom prst="roundRect">
            <a:avLst>
              <a:gd name="adj" fmla="val 5679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kotsu"/>
          <p:cNvSpPr/>
          <p:nvPr/>
        </p:nvSpPr>
        <p:spPr>
          <a:xfrm>
            <a:off x="395882" y="8577560"/>
            <a:ext cx="6768107" cy="1058167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secmark"/>
          <p:cNvSpPr/>
          <p:nvPr/>
        </p:nvSpPr>
        <p:spPr>
          <a:xfrm>
            <a:off x="395882" y="43576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secmark"/>
          <p:cNvSpPr/>
          <p:nvPr/>
        </p:nvSpPr>
        <p:spPr>
          <a:xfrm>
            <a:off x="395882" y="599360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395882" y="834122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rieslab"/>
          <p:cNvSpPr/>
          <p:nvPr/>
        </p:nvSpPr>
        <p:spPr>
          <a:xfrm>
            <a:off x="395882" y="359866"/>
            <a:ext cx="1049684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8" name="line"/>
          <p:cNvCxnSpPr/>
          <p:nvPr/>
        </p:nvCxnSpPr>
        <p:spPr>
          <a:xfrm>
            <a:off x="395882" y="1373832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95882" y="6204793"/>
          <a:ext cx="6758582" cy="1969886"/>
        </p:xfrm>
        <a:graphic>
          <a:graphicData uri="http://schemas.openxmlformats.org/drawingml/2006/table">
            <a:tbl>
              <a:tblPr/>
              <a:tblGrid>
                <a:gridCol w="1223962"/>
                <a:gridCol w="553462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学年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たんげんカード（全27枚）＋ふりかえりカード（学年別3種）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572392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低学年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9枚＋1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体つくりあそび／マットあそび／てつぼうあそび／とびばこあそび／こていしせつあそび／はし</a:t>
                      </a:r>
                    </a:p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る・とぶあそび／みずあそび／ゲーム・おにあそび／ひょうげんリズムあそび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572392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中学年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9枚＋1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体つくり運動／マット運動／鉄棒運動／跳び箱運動／走・跳の運動／水泳運動／ゲーム／表現運動</a:t>
                      </a:r>
                    </a:p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／保健（3・4年）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572392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高学年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9枚＋1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体つくり運動／マット運動／鉄棒運動／跳び箱運動／陸上運動／水泳運動／ボール運動／表現運動</a:t>
                      </a:r>
                    </a:p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／保健（5・6年）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10" name="illust" descr="sumire_pe_cover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07" y="1527274"/>
            <a:ext cx="6749057" cy="2663874"/>
          </a:xfrm>
          <a:prstGeom prst="rect">
            <a:avLst/>
          </a:prstGeom>
        </p:spPr>
      </p:pic>
      <p:sp>
        <p:nvSpPr>
          <p:cNvPr id="11" name="text"/>
          <p:cNvSpPr txBox="1"/>
          <p:nvPr/>
        </p:nvSpPr>
        <p:spPr>
          <a:xfrm>
            <a:off x="503882" y="359866"/>
            <a:ext cx="941684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School Stock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395882" y="1070818"/>
            <a:ext cx="6768107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全31枚｜たんげんカード＋毎時間の ふりかえりカード｜低・中・高学年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395882" y="610344"/>
            <a:ext cx="6768107" cy="4028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70"/>
              </a:lnSpc>
            </a:pPr>
            <a:r>
              <a:rPr sz="26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体育 学習カード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582959" y="4308574"/>
            <a:ext cx="1567011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つかい方（3ステップ）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82959" y="5944492"/>
            <a:ext cx="1527274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カードの ラインナップ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82959" y="8292107"/>
            <a:ext cx="592782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先生方へ</a:t>
            </a:r>
          </a:p>
        </p:txBody>
      </p:sp>
      <p:sp>
        <p:nvSpPr>
          <p:cNvPr id="17" name="dot"/>
          <p:cNvSpPr/>
          <p:nvPr/>
        </p:nvSpPr>
        <p:spPr>
          <a:xfrm>
            <a:off x="534908" y="4726038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"/>
          <p:cNvSpPr txBox="1"/>
          <p:nvPr/>
        </p:nvSpPr>
        <p:spPr>
          <a:xfrm>
            <a:off x="729843" y="4664571"/>
            <a:ext cx="6316721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たんげんの はじめ：「たんげんカード」を1人1枚。めあてを書いて、わざの 名前を みんなで たしか</a:t>
            </a:r>
          </a:p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める。</a:t>
            </a:r>
          </a:p>
        </p:txBody>
      </p:sp>
      <p:sp>
        <p:nvSpPr>
          <p:cNvPr id="19" name="dot"/>
          <p:cNvSpPr/>
          <p:nvPr/>
        </p:nvSpPr>
        <p:spPr>
          <a:xfrm>
            <a:off x="534908" y="5159426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"/>
          <p:cNvSpPr txBox="1"/>
          <p:nvPr/>
        </p:nvSpPr>
        <p:spPr>
          <a:xfrm>
            <a:off x="729843" y="5097958"/>
            <a:ext cx="6316721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毎時間の おわり：「ふりかえりカード」（A4を 半分に 切って 使う）に 3分で 書く。たんげんカードの</a:t>
            </a:r>
          </a:p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きろく表にも ◎○△。</a:t>
            </a:r>
          </a:p>
        </p:txBody>
      </p:sp>
      <p:sp>
        <p:nvSpPr>
          <p:cNvPr id="21" name="dot"/>
          <p:cNvSpPr/>
          <p:nvPr/>
        </p:nvSpPr>
        <p:spPr>
          <a:xfrm>
            <a:off x="534908" y="5592813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"/>
          <p:cNvSpPr txBox="1"/>
          <p:nvPr/>
        </p:nvSpPr>
        <p:spPr>
          <a:xfrm>
            <a:off x="729843" y="5531346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たんげんの おわり：たんげんカードの ふりかえり欄へ。できるように なった わざが 一目で わかる。</a:t>
            </a:r>
          </a:p>
        </p:txBody>
      </p:sp>
      <p:sp>
        <p:nvSpPr>
          <p:cNvPr id="23" name="dot"/>
          <p:cNvSpPr/>
          <p:nvPr/>
        </p:nvSpPr>
        <p:spPr>
          <a:xfrm>
            <a:off x="534908" y="873472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"/>
          <p:cNvSpPr txBox="1"/>
          <p:nvPr/>
        </p:nvSpPr>
        <p:spPr>
          <a:xfrm>
            <a:off x="729843" y="8673256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印刷は A4 等倍・白黒でも 使えます。低学年カードは 文字を 大きく して あります。</a:t>
            </a:r>
          </a:p>
        </p:txBody>
      </p:sp>
      <p:sp>
        <p:nvSpPr>
          <p:cNvPr id="25" name="dot"/>
          <p:cNvSpPr/>
          <p:nvPr/>
        </p:nvSpPr>
        <p:spPr>
          <a:xfrm>
            <a:off x="534908" y="895856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729843" y="8897094"/>
            <a:ext cx="6316721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わざ名は 文部科学省・スポーツ庁「小学校体育（運動領域）指導の手引き」の 例示に そろえて いま</a:t>
            </a:r>
          </a:p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す。</a:t>
            </a:r>
          </a:p>
        </p:txBody>
      </p:sp>
      <p:sp>
        <p:nvSpPr>
          <p:cNvPr id="27" name="dot"/>
          <p:cNvSpPr/>
          <p:nvPr/>
        </p:nvSpPr>
        <p:spPr>
          <a:xfrm>
            <a:off x="534908" y="9391949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729843" y="9330481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学校・学級の 実態に 合わせて、行の 数や わざの 選び方は 自由に 調整して ください。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10350251"/>
            <a:ext cx="2287637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子どもたちの「できた！」が ふえますように。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