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7560000" cy="10692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meatebox"/>
          <p:cNvSpPr/>
          <p:nvPr/>
        </p:nvSpPr>
        <p:spPr>
          <a:xfrm>
            <a:off x="395882" y="1909018"/>
            <a:ext cx="6768107" cy="533548"/>
          </a:xfrm>
          <a:prstGeom prst="roundRect">
            <a:avLst>
              <a:gd name="adj" fmla="val 13494"/>
            </a:avLst>
          </a:prstGeom>
          <a:solidFill>
            <a:srgbClr val="EAF1ED"/>
          </a:solidFill>
          <a:ln w="9525">
            <a:solidFill>
              <a:srgbClr val="4E7A6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3" name="frbox"/>
          <p:cNvSpPr/>
          <p:nvPr/>
        </p:nvSpPr>
        <p:spPr>
          <a:xfrm>
            <a:off x="395882" y="8246417"/>
            <a:ext cx="6768107" cy="861119"/>
          </a:xfrm>
          <a:prstGeom prst="roundRect">
            <a:avLst>
              <a:gd name="adj" fmla="val 8361"/>
            </a:avLst>
          </a:prstGeom>
          <a:noFill/>
          <a:ln w="9525">
            <a:solidFill>
              <a:srgbClr val="4E7A6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4" name="kotsu"/>
          <p:cNvSpPr/>
          <p:nvPr/>
        </p:nvSpPr>
        <p:spPr>
          <a:xfrm>
            <a:off x="395882" y="4562326"/>
            <a:ext cx="6768107" cy="605730"/>
          </a:xfrm>
          <a:prstGeom prst="roundRect">
            <a:avLst>
              <a:gd name="adj" fmla="val 11886"/>
            </a:avLst>
          </a:prstGeom>
          <a:solidFill>
            <a:srgbClr val="FFFFFF"/>
          </a:solidFill>
          <a:ln w="9525">
            <a:solidFill>
              <a:srgbClr val="4E7A63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5" name="chip"/>
          <p:cNvSpPr/>
          <p:nvPr/>
        </p:nvSpPr>
        <p:spPr>
          <a:xfrm>
            <a:off x="395882" y="2801242"/>
            <a:ext cx="3330029" cy="453925"/>
          </a:xfrm>
          <a:prstGeom prst="roundRect">
            <a:avLst>
              <a:gd name="adj" fmla="val 1268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6" name="chip"/>
          <p:cNvSpPr/>
          <p:nvPr/>
        </p:nvSpPr>
        <p:spPr>
          <a:xfrm>
            <a:off x="3833812" y="2801242"/>
            <a:ext cx="3330178" cy="453925"/>
          </a:xfrm>
          <a:prstGeom prst="roundRect">
            <a:avLst>
              <a:gd name="adj" fmla="val 1268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7" name="chip"/>
          <p:cNvSpPr/>
          <p:nvPr/>
        </p:nvSpPr>
        <p:spPr>
          <a:xfrm>
            <a:off x="395882" y="3312765"/>
            <a:ext cx="3330029" cy="341858"/>
          </a:xfrm>
          <a:prstGeom prst="roundRect">
            <a:avLst>
              <a:gd name="adj" fmla="val 1684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8" name="chip"/>
          <p:cNvSpPr/>
          <p:nvPr/>
        </p:nvSpPr>
        <p:spPr>
          <a:xfrm>
            <a:off x="3833812" y="3312765"/>
            <a:ext cx="3330178" cy="341858"/>
          </a:xfrm>
          <a:prstGeom prst="roundRect">
            <a:avLst>
              <a:gd name="adj" fmla="val 1684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9" name="chip"/>
          <p:cNvSpPr/>
          <p:nvPr/>
        </p:nvSpPr>
        <p:spPr>
          <a:xfrm>
            <a:off x="395882" y="3712219"/>
            <a:ext cx="3330029" cy="491430"/>
          </a:xfrm>
          <a:prstGeom prst="roundRect">
            <a:avLst>
              <a:gd name="adj" fmla="val 11720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0" name="secmark"/>
          <p:cNvSpPr/>
          <p:nvPr/>
        </p:nvSpPr>
        <p:spPr>
          <a:xfrm>
            <a:off x="395882" y="1702593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1" name="secmark"/>
          <p:cNvSpPr/>
          <p:nvPr/>
        </p:nvSpPr>
        <p:spPr>
          <a:xfrm>
            <a:off x="395882" y="2594818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2" name="secmark"/>
          <p:cNvSpPr/>
          <p:nvPr/>
        </p:nvSpPr>
        <p:spPr>
          <a:xfrm>
            <a:off x="395882" y="4355901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3" name="secmark"/>
          <p:cNvSpPr/>
          <p:nvPr/>
        </p:nvSpPr>
        <p:spPr>
          <a:xfrm>
            <a:off x="395882" y="5344120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4" name="secmark"/>
          <p:cNvSpPr/>
          <p:nvPr/>
        </p:nvSpPr>
        <p:spPr>
          <a:xfrm>
            <a:off x="395882" y="8039992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5" name="serieslab"/>
          <p:cNvSpPr/>
          <p:nvPr/>
        </p:nvSpPr>
        <p:spPr>
          <a:xfrm>
            <a:off x="395882" y="359866"/>
            <a:ext cx="2253853" cy="228897"/>
          </a:xfrm>
          <a:prstGeom prst="roundRect">
            <a:avLst>
              <a:gd name="adj" fmla="val 15727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cxnSp>
        <p:nvCxnSpPr>
          <p:cNvPr id="16" name="line"/>
          <p:cNvCxnSpPr/>
          <p:nvPr/>
        </p:nvCxnSpPr>
        <p:spPr>
          <a:xfrm>
            <a:off x="395882" y="1550342"/>
            <a:ext cx="6768108" cy="0"/>
          </a:xfrm>
          <a:prstGeom prst="line">
            <a:avLst/>
          </a:prstGeom>
          <a:ln w="38100">
            <a:solidFill>
              <a:srgbClr val="4E7A6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line"/>
          <p:cNvCxnSpPr/>
          <p:nvPr/>
        </p:nvCxnSpPr>
        <p:spPr>
          <a:xfrm>
            <a:off x="513308" y="2346721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line"/>
          <p:cNvCxnSpPr/>
          <p:nvPr/>
        </p:nvCxnSpPr>
        <p:spPr>
          <a:xfrm>
            <a:off x="513308" y="8676977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line"/>
          <p:cNvCxnSpPr/>
          <p:nvPr/>
        </p:nvCxnSpPr>
        <p:spPr>
          <a:xfrm>
            <a:off x="513308" y="9018835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line"/>
          <p:cNvCxnSpPr/>
          <p:nvPr/>
        </p:nvCxnSpPr>
        <p:spPr>
          <a:xfrm>
            <a:off x="395882" y="1418778"/>
            <a:ext cx="431900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line"/>
          <p:cNvCxnSpPr/>
          <p:nvPr/>
        </p:nvCxnSpPr>
        <p:spPr>
          <a:xfrm>
            <a:off x="935682" y="1418778"/>
            <a:ext cx="431899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line"/>
          <p:cNvCxnSpPr/>
          <p:nvPr/>
        </p:nvCxnSpPr>
        <p:spPr>
          <a:xfrm>
            <a:off x="1475482" y="1418778"/>
            <a:ext cx="2231975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395882" y="5574357"/>
          <a:ext cx="6758581" cy="2303858"/>
        </p:xfrm>
        <a:graphic>
          <a:graphicData uri="http://schemas.openxmlformats.org/drawingml/2006/table">
            <a:tbl>
              <a:tblPr/>
              <a:tblGrid>
                <a:gridCol w="323998"/>
                <a:gridCol w="5498603"/>
                <a:gridCol w="935980"/>
              </a:tblGrid>
              <a:tr h="252710"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時</a:t>
                      </a:r>
                    </a:p>
                  </a:txBody>
                  <a:tcPr marL="50400" marR="50400" marT="14400" marB="14400" anchor="ctr">
                    <a:solidFill>
                      <a:srgbClr val="EAF1ED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きょうの めあて・したこと</a:t>
                      </a:r>
                    </a:p>
                  </a:txBody>
                  <a:tcPr marL="50400" marR="50400" marT="14400" marB="14400" anchor="ctr">
                    <a:solidFill>
                      <a:srgbClr val="EAF1ED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できばえ</a:t>
                      </a:r>
                    </a:p>
                  </a:txBody>
                  <a:tcPr marL="50400" marR="50400" marT="14400" marB="14400" anchor="ctr">
                    <a:solidFill>
                      <a:srgbClr val="EAF1ED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1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2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3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4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5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6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</a:tbl>
          </a:graphicData>
        </a:graphic>
      </p:graphicFrame>
      <p:pic>
        <p:nvPicPr>
          <p:cNvPr id="24" name="illust" descr="riko_pe_g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6719" y="438049"/>
            <a:ext cx="902546" cy="902546"/>
          </a:xfrm>
          <a:prstGeom prst="rect">
            <a:avLst/>
          </a:prstGeom>
        </p:spPr>
      </p:pic>
      <p:sp>
        <p:nvSpPr>
          <p:cNvPr id="25" name="arttile"/>
          <p:cNvSpPr/>
          <p:nvPr/>
        </p:nvSpPr>
        <p:spPr>
          <a:xfrm>
            <a:off x="6191994" y="403324"/>
            <a:ext cx="971996" cy="971996"/>
          </a:xfrm>
          <a:prstGeom prst="roundRect">
            <a:avLst>
              <a:gd name="adj" fmla="val 9259"/>
            </a:avLst>
          </a:prstGeom>
          <a:noFill/>
          <a:ln w="9525">
            <a:solidFill>
              <a:srgbClr val="4E7A6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26" name="text"/>
          <p:cNvSpPr txBox="1"/>
          <p:nvPr/>
        </p:nvSpPr>
        <p:spPr>
          <a:xfrm>
            <a:off x="467882" y="1219944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年</a:t>
            </a:r>
          </a:p>
        </p:txBody>
      </p:sp>
      <p:sp>
        <p:nvSpPr>
          <p:cNvPr id="27" name="text"/>
          <p:cNvSpPr txBox="1"/>
          <p:nvPr/>
        </p:nvSpPr>
        <p:spPr>
          <a:xfrm>
            <a:off x="1007682" y="1219944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組</a:t>
            </a:r>
          </a:p>
        </p:txBody>
      </p:sp>
      <p:sp>
        <p:nvSpPr>
          <p:cNvPr id="28" name="text"/>
          <p:cNvSpPr txBox="1"/>
          <p:nvPr/>
        </p:nvSpPr>
        <p:spPr>
          <a:xfrm>
            <a:off x="1547482" y="1219944"/>
            <a:ext cx="2159975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名前</a:t>
            </a:r>
          </a:p>
        </p:txBody>
      </p:sp>
      <p:sp>
        <p:nvSpPr>
          <p:cNvPr id="29" name="text"/>
          <p:cNvSpPr txBox="1"/>
          <p:nvPr/>
        </p:nvSpPr>
        <p:spPr>
          <a:xfrm>
            <a:off x="503882" y="359866"/>
            <a:ext cx="2145852" cy="22889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1">
                <a:solidFill>
                  <a:srgbClr val="FFFFFF"/>
                </a:solidFill>
                <a:latin typeface="BIZ UDGothic"/>
                <a:ea typeface="BIZ UDゴシック"/>
                <a:cs typeface="BIZ UDゴシック"/>
              </a:rPr>
              <a:t>体育 学習カード 高学年（5・6年）</a:t>
            </a:r>
          </a:p>
        </p:txBody>
      </p:sp>
      <p:sp>
        <p:nvSpPr>
          <p:cNvPr id="30" name="text"/>
          <p:cNvSpPr txBox="1"/>
          <p:nvPr/>
        </p:nvSpPr>
        <p:spPr>
          <a:xfrm>
            <a:off x="395882" y="646360"/>
            <a:ext cx="5652194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ゴール型・ネット型・ベースボール型</a:t>
            </a:r>
          </a:p>
        </p:txBody>
      </p:sp>
      <p:sp>
        <p:nvSpPr>
          <p:cNvPr id="31" name="text"/>
          <p:cNvSpPr txBox="1"/>
          <p:nvPr/>
        </p:nvSpPr>
        <p:spPr>
          <a:xfrm>
            <a:off x="395882" y="839390"/>
            <a:ext cx="5652194" cy="29423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320"/>
              </a:lnSpc>
            </a:pPr>
            <a:r>
              <a:rPr sz="19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ボール運動</a:t>
            </a:r>
          </a:p>
        </p:txBody>
      </p:sp>
      <p:sp>
        <p:nvSpPr>
          <p:cNvPr id="32" name="text"/>
          <p:cNvSpPr txBox="1"/>
          <p:nvPr/>
        </p:nvSpPr>
        <p:spPr>
          <a:xfrm>
            <a:off x="582959" y="1658242"/>
            <a:ext cx="1165473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たんげんの めあて</a:t>
            </a:r>
          </a:p>
        </p:txBody>
      </p:sp>
      <p:sp>
        <p:nvSpPr>
          <p:cNvPr id="33" name="text"/>
          <p:cNvSpPr txBox="1"/>
          <p:nvPr/>
        </p:nvSpPr>
        <p:spPr>
          <a:xfrm>
            <a:off x="582959" y="2550467"/>
            <a:ext cx="1633091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やってみる 運動と 役わり</a:t>
            </a:r>
          </a:p>
        </p:txBody>
      </p:sp>
      <p:sp>
        <p:nvSpPr>
          <p:cNvPr id="34" name="text"/>
          <p:cNvSpPr txBox="1"/>
          <p:nvPr/>
        </p:nvSpPr>
        <p:spPr>
          <a:xfrm>
            <a:off x="582959" y="4311550"/>
            <a:ext cx="1076771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うまく なる コツ</a:t>
            </a:r>
          </a:p>
        </p:txBody>
      </p:sp>
      <p:sp>
        <p:nvSpPr>
          <p:cNvPr id="35" name="text"/>
          <p:cNvSpPr txBox="1"/>
          <p:nvPr/>
        </p:nvSpPr>
        <p:spPr>
          <a:xfrm>
            <a:off x="582959" y="5275957"/>
            <a:ext cx="892075" cy="2516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毎時間の 記録</a:t>
            </a:r>
          </a:p>
        </p:txBody>
      </p:sp>
      <p:sp>
        <p:nvSpPr>
          <p:cNvPr id="36" name="text"/>
          <p:cNvSpPr txBox="1"/>
          <p:nvPr/>
        </p:nvSpPr>
        <p:spPr>
          <a:xfrm>
            <a:off x="582959" y="7995642"/>
            <a:ext cx="1442888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たんげんの ふりかえり</a:t>
            </a:r>
          </a:p>
        </p:txBody>
      </p:sp>
      <p:sp>
        <p:nvSpPr>
          <p:cNvPr id="37" name="text"/>
          <p:cNvSpPr txBox="1"/>
          <p:nvPr/>
        </p:nvSpPr>
        <p:spPr>
          <a:xfrm>
            <a:off x="2323802" y="2566689"/>
            <a:ext cx="1690985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できたら ◎○△に 〇を つけよう</a:t>
            </a:r>
          </a:p>
        </p:txBody>
      </p:sp>
      <p:sp>
        <p:nvSpPr>
          <p:cNvPr id="38" name="text"/>
          <p:cNvSpPr txBox="1"/>
          <p:nvPr/>
        </p:nvSpPr>
        <p:spPr>
          <a:xfrm>
            <a:off x="2133600" y="8011864"/>
            <a:ext cx="2315765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チームの 作戦で うまく いった ことを 書こう</a:t>
            </a:r>
          </a:p>
        </p:txBody>
      </p:sp>
      <p:sp>
        <p:nvSpPr>
          <p:cNvPr id="39" name="text"/>
          <p:cNvSpPr txBox="1"/>
          <p:nvPr/>
        </p:nvSpPr>
        <p:spPr>
          <a:xfrm>
            <a:off x="484584" y="2846635"/>
            <a:ext cx="2491680" cy="3631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ゴール型（バスケットボール・サッ</a:t>
            </a:r>
          </a:p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カーなど）</a:t>
            </a:r>
          </a:p>
        </p:txBody>
      </p:sp>
      <p:sp>
        <p:nvSpPr>
          <p:cNvPr id="40" name="text"/>
          <p:cNvSpPr txBox="1"/>
          <p:nvPr/>
        </p:nvSpPr>
        <p:spPr>
          <a:xfrm>
            <a:off x="3922514" y="2937420"/>
            <a:ext cx="2369641" cy="18157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ネット型（ソフトバレーボールなど）</a:t>
            </a:r>
          </a:p>
        </p:txBody>
      </p:sp>
      <p:sp>
        <p:nvSpPr>
          <p:cNvPr id="41" name="text"/>
          <p:cNvSpPr txBox="1"/>
          <p:nvPr/>
        </p:nvSpPr>
        <p:spPr>
          <a:xfrm>
            <a:off x="484584" y="3392834"/>
            <a:ext cx="2347317" cy="18157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ベースボール型（ティーボールなど）</a:t>
            </a:r>
          </a:p>
        </p:txBody>
      </p:sp>
      <p:sp>
        <p:nvSpPr>
          <p:cNvPr id="42" name="text"/>
          <p:cNvSpPr txBox="1"/>
          <p:nvPr/>
        </p:nvSpPr>
        <p:spPr>
          <a:xfrm>
            <a:off x="3922514" y="3392834"/>
            <a:ext cx="1290042" cy="18157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チームの 作戦づくり</a:t>
            </a:r>
          </a:p>
        </p:txBody>
      </p:sp>
      <p:sp>
        <p:nvSpPr>
          <p:cNvPr id="43" name="text"/>
          <p:cNvSpPr txBox="1"/>
          <p:nvPr/>
        </p:nvSpPr>
        <p:spPr>
          <a:xfrm>
            <a:off x="484584" y="3746182"/>
            <a:ext cx="2491680" cy="1816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役わりを 果たす</a:t>
            </a:r>
          </a:p>
        </p:txBody>
      </p:sp>
      <p:sp>
        <p:nvSpPr>
          <p:cNvPr id="44" name="text"/>
          <p:cNvSpPr txBox="1"/>
          <p:nvPr/>
        </p:nvSpPr>
        <p:spPr>
          <a:xfrm>
            <a:off x="484584" y="3965257"/>
            <a:ext cx="2491680" cy="1816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（審判・記録・応えん）</a:t>
            </a:r>
          </a:p>
        </p:txBody>
      </p:sp>
      <p:sp>
        <p:nvSpPr>
          <p:cNvPr id="45" name="text"/>
          <p:cNvSpPr txBox="1"/>
          <p:nvPr/>
        </p:nvSpPr>
        <p:spPr>
          <a:xfrm>
            <a:off x="3048148" y="2923430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6" name="text"/>
          <p:cNvSpPr txBox="1"/>
          <p:nvPr/>
        </p:nvSpPr>
        <p:spPr>
          <a:xfrm>
            <a:off x="6486227" y="2923430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7" name="text"/>
          <p:cNvSpPr txBox="1"/>
          <p:nvPr/>
        </p:nvSpPr>
        <p:spPr>
          <a:xfrm>
            <a:off x="3048148" y="3378844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8" name="text"/>
          <p:cNvSpPr txBox="1"/>
          <p:nvPr/>
        </p:nvSpPr>
        <p:spPr>
          <a:xfrm>
            <a:off x="6486227" y="3378844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9" name="text"/>
          <p:cNvSpPr txBox="1"/>
          <p:nvPr/>
        </p:nvSpPr>
        <p:spPr>
          <a:xfrm>
            <a:off x="3048148" y="3853160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0" name="dot"/>
          <p:cNvSpPr/>
          <p:nvPr/>
        </p:nvSpPr>
        <p:spPr>
          <a:xfrm>
            <a:off x="534908" y="4716696"/>
            <a:ext cx="82677" cy="82677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"/>
          <p:cNvSpPr txBox="1"/>
          <p:nvPr/>
        </p:nvSpPr>
        <p:spPr>
          <a:xfrm>
            <a:off x="720000" y="4658022"/>
            <a:ext cx="6326564" cy="2000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ボールを もたない ときに、空いて いる 場所へ 動く</a:t>
            </a:r>
          </a:p>
        </p:txBody>
      </p:sp>
      <p:sp>
        <p:nvSpPr>
          <p:cNvPr id="52" name="dot"/>
          <p:cNvSpPr/>
          <p:nvPr/>
        </p:nvSpPr>
        <p:spPr>
          <a:xfrm>
            <a:off x="534908" y="4931009"/>
            <a:ext cx="82677" cy="82677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"/>
          <p:cNvSpPr txBox="1"/>
          <p:nvPr/>
        </p:nvSpPr>
        <p:spPr>
          <a:xfrm>
            <a:off x="720000" y="4872335"/>
            <a:ext cx="6326564" cy="2000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作戦は 全員で 決めて、全員で ふりかえる</a:t>
            </a:r>
          </a:p>
        </p:txBody>
      </p:sp>
      <p:sp>
        <p:nvSpPr>
          <p:cNvPr id="54" name="text"/>
          <p:cNvSpPr txBox="1"/>
          <p:nvPr/>
        </p:nvSpPr>
        <p:spPr>
          <a:xfrm>
            <a:off x="395882" y="10350251"/>
            <a:ext cx="1355080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先週の 自分と くらべよう。</a:t>
            </a:r>
          </a:p>
        </p:txBody>
      </p:sp>
      <p:sp>
        <p:nvSpPr>
          <p:cNvPr id="55" name="text"/>
          <p:cNvSpPr txBox="1"/>
          <p:nvPr/>
        </p:nvSpPr>
        <p:spPr>
          <a:xfrm>
            <a:off x="5382220" y="10350251"/>
            <a:ext cx="1781770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© School Stock｜体育 学習カード</a:t>
            </a:r>
          </a:p>
        </p:txBody>
      </p:sp>
      <p:sp>
        <p:nvSpPr>
          <p:cNvPr id="56" name="ふりがな"/>
          <p:cNvSpPr txBox="1"/>
          <p:nvPr/>
        </p:nvSpPr>
        <p:spPr>
          <a:xfrm>
            <a:off x="624333" y="3914137"/>
            <a:ext cx="279201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1" spc="8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しんぱん</a:t>
            </a:r>
          </a:p>
        </p:txBody>
      </p:sp>
      <p:sp>
        <p:nvSpPr>
          <p:cNvPr id="57" name="ふりがな"/>
          <p:cNvSpPr txBox="1"/>
          <p:nvPr/>
        </p:nvSpPr>
        <p:spPr>
          <a:xfrm>
            <a:off x="582959" y="5270557"/>
            <a:ext cx="424308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0"/>
              </a:lnSpc>
            </a:pPr>
            <a:r>
              <a:rPr sz="450" b="1" spc="218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まいじかん</a:t>
            </a:r>
          </a:p>
        </p:txBody>
      </p:sp>
      <p:sp>
        <p:nvSpPr>
          <p:cNvPr id="58" name="ふりがな"/>
          <p:cNvSpPr txBox="1"/>
          <p:nvPr/>
        </p:nvSpPr>
        <p:spPr>
          <a:xfrm>
            <a:off x="1192113" y="5270557"/>
            <a:ext cx="282922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0"/>
              </a:lnSpc>
            </a:pPr>
            <a:r>
              <a:rPr sz="450" b="1" spc="292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きろく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