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51893"/>
            <a:ext cx="6768107" cy="786258"/>
          </a:xfrm>
          <a:prstGeom prst="roundRect">
            <a:avLst>
              <a:gd name="adj" fmla="val 9157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6285160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frbox"/>
          <p:cNvSpPr/>
          <p:nvPr/>
        </p:nvSpPr>
        <p:spPr>
          <a:xfrm>
            <a:off x="395882" y="7504955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196828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196828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59628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59628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395882" y="184546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299040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409039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607873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729853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5" name="line"/>
          <p:cNvCxnSpPr/>
          <p:nvPr/>
        </p:nvCxnSpPr>
        <p:spPr>
          <a:xfrm>
            <a:off x="395882" y="1693217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13308" y="274230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671572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705757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793551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827737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561653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561653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56165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513308" y="234657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4296816"/>
          <a:ext cx="6758581" cy="1620142"/>
        </p:xfrm>
        <a:graphic>
          <a:graphicData uri="http://schemas.openxmlformats.org/drawingml/2006/table">
            <a:tbl>
              <a:tblPr/>
              <a:tblGrid>
                <a:gridCol w="323998"/>
                <a:gridCol w="2231975"/>
                <a:gridCol w="4202608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学習した 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わかった こと・考えた 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6" name="text"/>
          <p:cNvSpPr txBox="1"/>
          <p:nvPr/>
        </p:nvSpPr>
        <p:spPr>
          <a:xfrm>
            <a:off x="4678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362819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85308" y="2147738"/>
            <a:ext cx="646125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6768107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心の健康・けがの防止・病気の予防（5・6年）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877490"/>
            <a:ext cx="6768107" cy="3990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保健 学習カード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801117"/>
            <a:ext cx="1306859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たんげん名と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946052"/>
            <a:ext cx="140285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この 学年で 学ぶ こと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046041"/>
            <a:ext cx="892075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学習の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6034385"/>
            <a:ext cx="196869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自分の 生活に いかしたい こと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7254180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093565" y="2962275"/>
            <a:ext cx="21798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学習が おわったら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276897"/>
            <a:ext cx="1055191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心の健康（5年）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248322"/>
            <a:ext cx="119494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けがの防止（5年）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647777"/>
            <a:ext cx="119494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病気の予防（6年）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647777"/>
            <a:ext cx="1613743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地いきの保健活動（6年）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048148" y="326290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6486227" y="326290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048148" y="366236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486227" y="366236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48" name="ふりがな"/>
          <p:cNvSpPr txBox="1"/>
          <p:nvPr/>
        </p:nvSpPr>
        <p:spPr>
          <a:xfrm>
            <a:off x="1310282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22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ぼうし</a:t>
            </a:r>
          </a:p>
        </p:txBody>
      </p:sp>
      <p:sp>
        <p:nvSpPr>
          <p:cNvPr id="49" name="ふりがな"/>
          <p:cNvSpPr txBox="1"/>
          <p:nvPr/>
        </p:nvSpPr>
        <p:spPr>
          <a:xfrm>
            <a:off x="1996082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22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よぼう</a:t>
            </a:r>
          </a:p>
        </p:txBody>
      </p:sp>
      <p:sp>
        <p:nvSpPr>
          <p:cNvPr id="50" name="ふりがな"/>
          <p:cNvSpPr txBox="1"/>
          <p:nvPr/>
        </p:nvSpPr>
        <p:spPr>
          <a:xfrm>
            <a:off x="395882" y="872090"/>
            <a:ext cx="482649" cy="1143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00"/>
              </a:lnSpc>
            </a:pPr>
            <a:r>
              <a:rPr sz="800" b="1" spc="46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ほけん</a:t>
            </a:r>
          </a:p>
        </p:txBody>
      </p:sp>
      <p:sp>
        <p:nvSpPr>
          <p:cNvPr id="51" name="ふりがな"/>
          <p:cNvSpPr txBox="1"/>
          <p:nvPr/>
        </p:nvSpPr>
        <p:spPr>
          <a:xfrm>
            <a:off x="4341465" y="3242922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ぼうし</a:t>
            </a:r>
          </a:p>
        </p:txBody>
      </p:sp>
      <p:sp>
        <p:nvSpPr>
          <p:cNvPr id="52" name="ふりがな"/>
          <p:cNvSpPr txBox="1"/>
          <p:nvPr/>
        </p:nvSpPr>
        <p:spPr>
          <a:xfrm>
            <a:off x="903535" y="3642377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よぼう</a:t>
            </a:r>
          </a:p>
        </p:txBody>
      </p:sp>
      <p:sp>
        <p:nvSpPr>
          <p:cNvPr id="53" name="ふりがな"/>
          <p:cNvSpPr txBox="1"/>
          <p:nvPr/>
        </p:nvSpPr>
        <p:spPr>
          <a:xfrm>
            <a:off x="4481066" y="3642377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ほけん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