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1947118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EAF1ED"/>
          </a:solidFill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869412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5185320"/>
            <a:ext cx="6768107" cy="605730"/>
          </a:xfrm>
          <a:prstGeom prst="roundRect">
            <a:avLst>
              <a:gd name="adj" fmla="val 11886"/>
            </a:avLst>
          </a:prstGeom>
          <a:solidFill>
            <a:srgbClr val="FFFFFF"/>
          </a:solidFill>
          <a:ln w="9525">
            <a:solidFill>
              <a:srgbClr val="4E7A63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886967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886967"/>
            <a:ext cx="3330178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286422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286422"/>
            <a:ext cx="3330178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685877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chip"/>
          <p:cNvSpPr/>
          <p:nvPr/>
        </p:nvSpPr>
        <p:spPr>
          <a:xfrm>
            <a:off x="3833812" y="3685877"/>
            <a:ext cx="3330178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chip"/>
          <p:cNvSpPr/>
          <p:nvPr/>
        </p:nvSpPr>
        <p:spPr>
          <a:xfrm>
            <a:off x="395882" y="4085332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chip"/>
          <p:cNvSpPr/>
          <p:nvPr/>
        </p:nvSpPr>
        <p:spPr>
          <a:xfrm>
            <a:off x="3833812" y="4085332"/>
            <a:ext cx="3330178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chip"/>
          <p:cNvSpPr/>
          <p:nvPr/>
        </p:nvSpPr>
        <p:spPr>
          <a:xfrm>
            <a:off x="395882" y="4484786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174069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cmark"/>
          <p:cNvSpPr/>
          <p:nvPr/>
        </p:nvSpPr>
        <p:spPr>
          <a:xfrm>
            <a:off x="395882" y="265673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6" name="secmark"/>
          <p:cNvSpPr/>
          <p:nvPr/>
        </p:nvSpPr>
        <p:spPr>
          <a:xfrm>
            <a:off x="395882" y="4978896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7" name="secmark"/>
          <p:cNvSpPr/>
          <p:nvPr/>
        </p:nvSpPr>
        <p:spPr>
          <a:xfrm>
            <a:off x="395882" y="5967114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8" name="secmark"/>
          <p:cNvSpPr/>
          <p:nvPr/>
        </p:nvSpPr>
        <p:spPr>
          <a:xfrm>
            <a:off x="395882" y="8662987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9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20" name="line"/>
          <p:cNvCxnSpPr/>
          <p:nvPr/>
        </p:nvCxnSpPr>
        <p:spPr>
          <a:xfrm>
            <a:off x="395882" y="1588442"/>
            <a:ext cx="6768108" cy="0"/>
          </a:xfrm>
          <a:prstGeom prst="line">
            <a:avLst/>
          </a:prstGeom>
          <a:ln w="38100">
            <a:solidFill>
              <a:srgbClr val="4E7A6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513308" y="2384821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513308" y="9299971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513308" y="9641830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line"/>
          <p:cNvCxnSpPr/>
          <p:nvPr/>
        </p:nvCxnSpPr>
        <p:spPr>
          <a:xfrm>
            <a:off x="395882" y="1456878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line"/>
          <p:cNvCxnSpPr/>
          <p:nvPr/>
        </p:nvCxnSpPr>
        <p:spPr>
          <a:xfrm>
            <a:off x="935682" y="1456878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line"/>
          <p:cNvCxnSpPr/>
          <p:nvPr/>
        </p:nvCxnSpPr>
        <p:spPr>
          <a:xfrm>
            <a:off x="1475482" y="1456878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395882" y="6197351"/>
          <a:ext cx="6758581" cy="2303858"/>
        </p:xfrm>
        <a:graphic>
          <a:graphicData uri="http://schemas.openxmlformats.org/drawingml/2006/table">
            <a:tbl>
              <a:tblPr/>
              <a:tblGrid>
                <a:gridCol w="323998"/>
                <a:gridCol w="5498603"/>
                <a:gridCol w="935980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めあて・したこと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6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8" name="illust" descr="riko_pe_ma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457099"/>
            <a:ext cx="902546" cy="902546"/>
          </a:xfrm>
          <a:prstGeom prst="rect">
            <a:avLst/>
          </a:prstGeom>
        </p:spPr>
      </p:pic>
      <p:sp>
        <p:nvSpPr>
          <p:cNvPr id="29" name="arttile"/>
          <p:cNvSpPr/>
          <p:nvPr/>
        </p:nvSpPr>
        <p:spPr>
          <a:xfrm>
            <a:off x="6191994" y="422374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0" name="text"/>
          <p:cNvSpPr txBox="1"/>
          <p:nvPr/>
        </p:nvSpPr>
        <p:spPr>
          <a:xfrm>
            <a:off x="467882" y="1258044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1007682" y="1258044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1547482" y="1258044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高学年（5・6年）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395882" y="646360"/>
            <a:ext cx="5652194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器械運動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395882" y="877490"/>
            <a:ext cx="5652194" cy="29423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320"/>
              </a:lnSpc>
            </a:pPr>
            <a:r>
              <a:rPr sz="19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マット運動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1696342"/>
            <a:ext cx="1165473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582959" y="2588567"/>
            <a:ext cx="1642616" cy="2516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できるように なりたい 技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582959" y="4934545"/>
            <a:ext cx="1076771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582959" y="5898951"/>
            <a:ext cx="892075" cy="2516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毎時間の 記録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582959" y="8618636"/>
            <a:ext cx="1442888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2333327" y="2628602"/>
            <a:ext cx="16909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2133600" y="8634858"/>
            <a:ext cx="2636043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できるように なった 技・組み合わせた 技を 書こう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484584" y="2938462"/>
            <a:ext cx="977503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前転・開脚前転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3922514" y="2938462"/>
            <a:ext cx="558551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開脚後転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484584" y="3337917"/>
            <a:ext cx="558551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伸膝後転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3922514" y="3337917"/>
            <a:ext cx="558551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倒立前転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484584" y="3737371"/>
            <a:ext cx="558700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跳び前転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3922514" y="3737371"/>
            <a:ext cx="837902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側方倒立回転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484584" y="4165401"/>
            <a:ext cx="689818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ロンダート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3922514" y="4136826"/>
            <a:ext cx="1117401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倒立（補助つき）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484584" y="4564856"/>
            <a:ext cx="1993850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技の くみあわせ（れんぞく技）</a:t>
            </a:r>
          </a:p>
        </p:txBody>
      </p:sp>
      <p:sp>
        <p:nvSpPr>
          <p:cNvPr id="52" name="text"/>
          <p:cNvSpPr txBox="1"/>
          <p:nvPr/>
        </p:nvSpPr>
        <p:spPr>
          <a:xfrm>
            <a:off x="3048148" y="2953047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3" name="text"/>
          <p:cNvSpPr txBox="1"/>
          <p:nvPr/>
        </p:nvSpPr>
        <p:spPr>
          <a:xfrm>
            <a:off x="6486227" y="2953047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4" name="text"/>
          <p:cNvSpPr txBox="1"/>
          <p:nvPr/>
        </p:nvSpPr>
        <p:spPr>
          <a:xfrm>
            <a:off x="3048148" y="3352502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5" name="text"/>
          <p:cNvSpPr txBox="1"/>
          <p:nvPr/>
        </p:nvSpPr>
        <p:spPr>
          <a:xfrm>
            <a:off x="6486227" y="3352502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6" name="text"/>
          <p:cNvSpPr txBox="1"/>
          <p:nvPr/>
        </p:nvSpPr>
        <p:spPr>
          <a:xfrm>
            <a:off x="3048148" y="3751957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7" name="text"/>
          <p:cNvSpPr txBox="1"/>
          <p:nvPr/>
        </p:nvSpPr>
        <p:spPr>
          <a:xfrm>
            <a:off x="6486227" y="3751957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8" name="text"/>
          <p:cNvSpPr txBox="1"/>
          <p:nvPr/>
        </p:nvSpPr>
        <p:spPr>
          <a:xfrm>
            <a:off x="3048148" y="4151411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9" name="text"/>
          <p:cNvSpPr txBox="1"/>
          <p:nvPr/>
        </p:nvSpPr>
        <p:spPr>
          <a:xfrm>
            <a:off x="6486227" y="4151411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60" name="text"/>
          <p:cNvSpPr txBox="1"/>
          <p:nvPr/>
        </p:nvSpPr>
        <p:spPr>
          <a:xfrm>
            <a:off x="3048148" y="4550866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61" name="dot"/>
          <p:cNvSpPr/>
          <p:nvPr/>
        </p:nvSpPr>
        <p:spPr>
          <a:xfrm>
            <a:off x="534908" y="5339691"/>
            <a:ext cx="82677" cy="82677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"/>
          <p:cNvSpPr txBox="1"/>
          <p:nvPr/>
        </p:nvSpPr>
        <p:spPr>
          <a:xfrm>
            <a:off x="720000" y="5281017"/>
            <a:ext cx="632656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回転の いきおいを 止めない（ひざを かかえる・手で おす）</a:t>
            </a:r>
          </a:p>
        </p:txBody>
      </p:sp>
      <p:sp>
        <p:nvSpPr>
          <p:cNvPr id="63" name="dot"/>
          <p:cNvSpPr/>
          <p:nvPr/>
        </p:nvSpPr>
        <p:spPr>
          <a:xfrm>
            <a:off x="534908" y="5554003"/>
            <a:ext cx="82677" cy="82677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"/>
          <p:cNvSpPr txBox="1"/>
          <p:nvPr/>
        </p:nvSpPr>
        <p:spPr>
          <a:xfrm>
            <a:off x="720000" y="5495329"/>
            <a:ext cx="632656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技と 技の「つなぎ」を なめらかに</a:t>
            </a:r>
          </a:p>
        </p:txBody>
      </p:sp>
      <p:sp>
        <p:nvSpPr>
          <p:cNvPr id="65" name="text"/>
          <p:cNvSpPr txBox="1"/>
          <p:nvPr/>
        </p:nvSpPr>
        <p:spPr>
          <a:xfrm>
            <a:off x="395882" y="10350251"/>
            <a:ext cx="135508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先週の 自分と くらべよう。</a:t>
            </a:r>
          </a:p>
        </p:txBody>
      </p:sp>
      <p:sp>
        <p:nvSpPr>
          <p:cNvPr id="66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67" name="ふりがな"/>
          <p:cNvSpPr txBox="1"/>
          <p:nvPr/>
        </p:nvSpPr>
        <p:spPr>
          <a:xfrm>
            <a:off x="395882" y="640960"/>
            <a:ext cx="457200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136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きかいうんどう</a:t>
            </a:r>
          </a:p>
        </p:txBody>
      </p:sp>
      <p:sp>
        <p:nvSpPr>
          <p:cNvPr id="68" name="ふりがな"/>
          <p:cNvSpPr txBox="1"/>
          <p:nvPr/>
        </p:nvSpPr>
        <p:spPr>
          <a:xfrm>
            <a:off x="2084040" y="2583167"/>
            <a:ext cx="141535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107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わざ</a:t>
            </a:r>
          </a:p>
        </p:txBody>
      </p:sp>
      <p:sp>
        <p:nvSpPr>
          <p:cNvPr id="69" name="ふりがな"/>
          <p:cNvSpPr txBox="1"/>
          <p:nvPr/>
        </p:nvSpPr>
        <p:spPr>
          <a:xfrm>
            <a:off x="903535" y="2933062"/>
            <a:ext cx="55855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26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かいきゃくぜんてん</a:t>
            </a:r>
          </a:p>
        </p:txBody>
      </p:sp>
      <p:sp>
        <p:nvSpPr>
          <p:cNvPr id="70" name="ふりがな"/>
          <p:cNvSpPr txBox="1"/>
          <p:nvPr/>
        </p:nvSpPr>
        <p:spPr>
          <a:xfrm>
            <a:off x="3922514" y="2933062"/>
            <a:ext cx="558403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26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かいきゃくこうてん</a:t>
            </a:r>
          </a:p>
        </p:txBody>
      </p:sp>
      <p:sp>
        <p:nvSpPr>
          <p:cNvPr id="71" name="ふりがな"/>
          <p:cNvSpPr txBox="1"/>
          <p:nvPr/>
        </p:nvSpPr>
        <p:spPr>
          <a:xfrm>
            <a:off x="484584" y="3332517"/>
            <a:ext cx="558403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しんしつこうてん</a:t>
            </a:r>
          </a:p>
        </p:txBody>
      </p:sp>
      <p:sp>
        <p:nvSpPr>
          <p:cNvPr id="72" name="ふりがな"/>
          <p:cNvSpPr txBox="1"/>
          <p:nvPr/>
        </p:nvSpPr>
        <p:spPr>
          <a:xfrm>
            <a:off x="3922514" y="3332517"/>
            <a:ext cx="558403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とうりつぜんてん</a:t>
            </a:r>
          </a:p>
        </p:txBody>
      </p:sp>
      <p:sp>
        <p:nvSpPr>
          <p:cNvPr id="73" name="ふりがな"/>
          <p:cNvSpPr txBox="1"/>
          <p:nvPr/>
        </p:nvSpPr>
        <p:spPr>
          <a:xfrm>
            <a:off x="484584" y="3731971"/>
            <a:ext cx="1397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638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と</a:t>
            </a:r>
          </a:p>
        </p:txBody>
      </p:sp>
      <p:sp>
        <p:nvSpPr>
          <p:cNvPr id="74" name="ふりがな"/>
          <p:cNvSpPr txBox="1"/>
          <p:nvPr/>
        </p:nvSpPr>
        <p:spPr>
          <a:xfrm>
            <a:off x="3922514" y="3731971"/>
            <a:ext cx="837753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そくほうとうりつかいてん</a:t>
            </a:r>
          </a:p>
        </p:txBody>
      </p:sp>
      <p:sp>
        <p:nvSpPr>
          <p:cNvPr id="75" name="ふりがな"/>
          <p:cNvSpPr txBox="1"/>
          <p:nvPr/>
        </p:nvSpPr>
        <p:spPr>
          <a:xfrm>
            <a:off x="3922514" y="4131426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とうりつ</a:t>
            </a:r>
          </a:p>
        </p:txBody>
      </p:sp>
      <p:sp>
        <p:nvSpPr>
          <p:cNvPr id="76" name="ふりがな"/>
          <p:cNvSpPr txBox="1"/>
          <p:nvPr/>
        </p:nvSpPr>
        <p:spPr>
          <a:xfrm>
            <a:off x="4341614" y="4131426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27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ほじょ</a:t>
            </a:r>
          </a:p>
        </p:txBody>
      </p:sp>
      <p:sp>
        <p:nvSpPr>
          <p:cNvPr id="77" name="ふりがな"/>
          <p:cNvSpPr txBox="1"/>
          <p:nvPr/>
        </p:nvSpPr>
        <p:spPr>
          <a:xfrm>
            <a:off x="582959" y="5893551"/>
            <a:ext cx="424308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218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まいじかん</a:t>
            </a:r>
          </a:p>
        </p:txBody>
      </p:sp>
      <p:sp>
        <p:nvSpPr>
          <p:cNvPr id="78" name="ふりがな"/>
          <p:cNvSpPr txBox="1"/>
          <p:nvPr/>
        </p:nvSpPr>
        <p:spPr>
          <a:xfrm>
            <a:off x="1192113" y="5893551"/>
            <a:ext cx="28292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292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きろく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