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meatebox"/>
          <p:cNvSpPr/>
          <p:nvPr/>
        </p:nvSpPr>
        <p:spPr>
          <a:xfrm>
            <a:off x="395882" y="1909018"/>
            <a:ext cx="6768107" cy="533548"/>
          </a:xfrm>
          <a:prstGeom prst="roundRect">
            <a:avLst>
              <a:gd name="adj" fmla="val 13494"/>
            </a:avLst>
          </a:prstGeom>
          <a:solidFill>
            <a:srgbClr val="EAF1ED"/>
          </a:solidFill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3" name="frbox"/>
          <p:cNvSpPr/>
          <p:nvPr/>
        </p:nvSpPr>
        <p:spPr>
          <a:xfrm>
            <a:off x="395882" y="8096845"/>
            <a:ext cx="6768107" cy="861119"/>
          </a:xfrm>
          <a:prstGeom prst="roundRect">
            <a:avLst>
              <a:gd name="adj" fmla="val 8361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4" name="kotsu"/>
          <p:cNvSpPr/>
          <p:nvPr/>
        </p:nvSpPr>
        <p:spPr>
          <a:xfrm>
            <a:off x="395882" y="4412753"/>
            <a:ext cx="6768107" cy="605730"/>
          </a:xfrm>
          <a:prstGeom prst="roundRect">
            <a:avLst>
              <a:gd name="adj" fmla="val 11886"/>
            </a:avLst>
          </a:prstGeom>
          <a:solidFill>
            <a:srgbClr val="FFFFFF"/>
          </a:solidFill>
          <a:ln w="9525">
            <a:solidFill>
              <a:srgbClr val="4E7A63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5" name="chip"/>
          <p:cNvSpPr/>
          <p:nvPr/>
        </p:nvSpPr>
        <p:spPr>
          <a:xfrm>
            <a:off x="395882" y="2801242"/>
            <a:ext cx="3330029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6" name="chip"/>
          <p:cNvSpPr/>
          <p:nvPr/>
        </p:nvSpPr>
        <p:spPr>
          <a:xfrm>
            <a:off x="3833812" y="2801242"/>
            <a:ext cx="3330178" cy="453925"/>
          </a:xfrm>
          <a:prstGeom prst="roundRect">
            <a:avLst>
              <a:gd name="adj" fmla="val 1268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7" name="chip"/>
          <p:cNvSpPr/>
          <p:nvPr/>
        </p:nvSpPr>
        <p:spPr>
          <a:xfrm>
            <a:off x="395882" y="3312765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8" name="chip"/>
          <p:cNvSpPr/>
          <p:nvPr/>
        </p:nvSpPr>
        <p:spPr>
          <a:xfrm>
            <a:off x="3833812" y="3312765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9" name="chip"/>
          <p:cNvSpPr/>
          <p:nvPr/>
        </p:nvSpPr>
        <p:spPr>
          <a:xfrm>
            <a:off x="395882" y="3712219"/>
            <a:ext cx="3330029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0" name="chip"/>
          <p:cNvSpPr/>
          <p:nvPr/>
        </p:nvSpPr>
        <p:spPr>
          <a:xfrm>
            <a:off x="3833812" y="3712219"/>
            <a:ext cx="3330178" cy="341858"/>
          </a:xfrm>
          <a:prstGeom prst="roundRect">
            <a:avLst>
              <a:gd name="adj" fmla="val 16849"/>
            </a:avLst>
          </a:prstGeom>
          <a:noFill/>
          <a:ln w="9525">
            <a:solidFill>
              <a:srgbClr val="9A9A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1" name="secmark"/>
          <p:cNvSpPr/>
          <p:nvPr/>
        </p:nvSpPr>
        <p:spPr>
          <a:xfrm>
            <a:off x="395882" y="1702593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2" name="secmark"/>
          <p:cNvSpPr/>
          <p:nvPr/>
        </p:nvSpPr>
        <p:spPr>
          <a:xfrm>
            <a:off x="395882" y="259481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3" name="secmark"/>
          <p:cNvSpPr/>
          <p:nvPr/>
        </p:nvSpPr>
        <p:spPr>
          <a:xfrm>
            <a:off x="395882" y="4206329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4" name="secmark"/>
          <p:cNvSpPr/>
          <p:nvPr/>
        </p:nvSpPr>
        <p:spPr>
          <a:xfrm>
            <a:off x="395882" y="5194548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5" name="secmark"/>
          <p:cNvSpPr/>
          <p:nvPr/>
        </p:nvSpPr>
        <p:spPr>
          <a:xfrm>
            <a:off x="395882" y="7890420"/>
            <a:ext cx="115192" cy="115192"/>
          </a:xfrm>
          <a:prstGeom prst="roundRect">
            <a:avLst>
              <a:gd name="adj" fmla="val 25001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16" name="serieslab"/>
          <p:cNvSpPr/>
          <p:nvPr/>
        </p:nvSpPr>
        <p:spPr>
          <a:xfrm>
            <a:off x="395882" y="359866"/>
            <a:ext cx="2253853" cy="228897"/>
          </a:xfrm>
          <a:prstGeom prst="roundRect">
            <a:avLst>
              <a:gd name="adj" fmla="val 15727"/>
            </a:avLst>
          </a:prstGeom>
          <a:solidFill>
            <a:srgbClr val="4E7A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cxnSp>
        <p:nvCxnSpPr>
          <p:cNvPr id="17" name="line"/>
          <p:cNvCxnSpPr/>
          <p:nvPr/>
        </p:nvCxnSpPr>
        <p:spPr>
          <a:xfrm>
            <a:off x="395882" y="1550342"/>
            <a:ext cx="6768108" cy="0"/>
          </a:xfrm>
          <a:prstGeom prst="line">
            <a:avLst/>
          </a:prstGeom>
          <a:ln w="38100">
            <a:solidFill>
              <a:srgbClr val="4E7A63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line"/>
          <p:cNvCxnSpPr/>
          <p:nvPr/>
        </p:nvCxnSpPr>
        <p:spPr>
          <a:xfrm>
            <a:off x="513308" y="2346721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line"/>
          <p:cNvCxnSpPr/>
          <p:nvPr/>
        </p:nvCxnSpPr>
        <p:spPr>
          <a:xfrm>
            <a:off x="513308" y="8527405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line"/>
          <p:cNvCxnSpPr/>
          <p:nvPr/>
        </p:nvCxnSpPr>
        <p:spPr>
          <a:xfrm>
            <a:off x="513308" y="8869263"/>
            <a:ext cx="6533257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line"/>
          <p:cNvCxnSpPr/>
          <p:nvPr/>
        </p:nvCxnSpPr>
        <p:spPr>
          <a:xfrm>
            <a:off x="395882" y="1418778"/>
            <a:ext cx="431900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line"/>
          <p:cNvCxnSpPr/>
          <p:nvPr/>
        </p:nvCxnSpPr>
        <p:spPr>
          <a:xfrm>
            <a:off x="935682" y="1418778"/>
            <a:ext cx="431899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line"/>
          <p:cNvCxnSpPr/>
          <p:nvPr/>
        </p:nvCxnSpPr>
        <p:spPr>
          <a:xfrm>
            <a:off x="1475482" y="1418778"/>
            <a:ext cx="2231975" cy="0"/>
          </a:xfrm>
          <a:prstGeom prst="line">
            <a:avLst/>
          </a:prstGeom>
          <a:ln w="9525">
            <a:solidFill>
              <a:srgbClr val="2B2B2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395882" y="5424785"/>
          <a:ext cx="6758581" cy="2303858"/>
        </p:xfrm>
        <a:graphic>
          <a:graphicData uri="http://schemas.openxmlformats.org/drawingml/2006/table">
            <a:tbl>
              <a:tblPr/>
              <a:tblGrid>
                <a:gridCol w="323998"/>
                <a:gridCol w="5498603"/>
                <a:gridCol w="935980"/>
              </a:tblGrid>
              <a:tr h="252710"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時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きょうの めあて・したこと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90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できばえ</a:t>
                      </a:r>
                    </a:p>
                  </a:txBody>
                  <a:tcPr marL="50400" marR="50400" marT="14400" marB="14400" anchor="ctr">
                    <a:solidFill>
                      <a:srgbClr val="EAF1ED"/>
                    </a:solidFill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1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2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3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4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5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  <a:tr h="341858">
                <a:tc>
                  <a:txBody>
                    <a:bodyPr wrap="square"/>
                    <a:lstStyle/>
                    <a:p>
                      <a:pPr algn="ctr"/>
                      <a:r>
                        <a:rPr sz="1050" b="1">
                          <a:solidFill>
                            <a:srgbClr val="3A5C4A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6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050" b="0">
                          <a:solidFill>
                            <a:srgbClr val="2B2B2B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/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100" b="0" spc="198">
                          <a:solidFill>
                            <a:srgbClr val="555555"/>
                          </a:solidFill>
                          <a:latin typeface="BIZ UDGothic"/>
                          <a:ea typeface="BIZ UDゴシック"/>
                          <a:cs typeface="BIZ UDゴシック"/>
                        </a:rPr>
                        <a:t>◎ ○ △</a:t>
                      </a:r>
                    </a:p>
                  </a:txBody>
                  <a:tcPr marL="50400" marR="50400" marT="14400" marB="14400" anchor="ctr">
                    <a:noFill/>
                    <a:lnL w="9525" cap="flat" cmpd="sng" algn="ctr">
                      <a:solidFill>
                        <a:srgbClr val="777777"/>
                      </a:solidFill>
                    </a:lnL>
                    <a:lnR w="9525" cap="flat" cmpd="sng" algn="ctr">
                      <a:solidFill>
                        <a:srgbClr val="777777"/>
                      </a:solidFill>
                    </a:lnR>
                    <a:lnT w="9525" cap="flat" cmpd="sng" algn="ctr">
                      <a:solidFill>
                        <a:srgbClr val="777777"/>
                      </a:solidFill>
                    </a:lnT>
                    <a:lnB w="9525" cap="flat" cmpd="sng" algn="ctr">
                      <a:solidFill>
                        <a:srgbClr val="777777"/>
                      </a:solidFill>
                    </a:lnB>
                  </a:tcPr>
                </a:tc>
              </a:tr>
            </a:tbl>
          </a:graphicData>
        </a:graphic>
      </p:graphicFrame>
      <p:pic>
        <p:nvPicPr>
          <p:cNvPr id="25" name="illust" descr="riko_pe_rik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6719" y="438049"/>
            <a:ext cx="902546" cy="902546"/>
          </a:xfrm>
          <a:prstGeom prst="rect">
            <a:avLst/>
          </a:prstGeom>
        </p:spPr>
      </p:pic>
      <p:sp>
        <p:nvSpPr>
          <p:cNvPr id="26" name="arttile"/>
          <p:cNvSpPr/>
          <p:nvPr/>
        </p:nvSpPr>
        <p:spPr>
          <a:xfrm>
            <a:off x="6191994" y="403324"/>
            <a:ext cx="971996" cy="971996"/>
          </a:xfrm>
          <a:prstGeom prst="roundRect">
            <a:avLst>
              <a:gd name="adj" fmla="val 9259"/>
            </a:avLst>
          </a:prstGeom>
          <a:noFill/>
          <a:ln w="9525">
            <a:solidFill>
              <a:srgbClr val="4E7A6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/>
          </a:p>
        </p:txBody>
      </p:sp>
      <p:sp>
        <p:nvSpPr>
          <p:cNvPr id="27" name="text"/>
          <p:cNvSpPr txBox="1"/>
          <p:nvPr/>
        </p:nvSpPr>
        <p:spPr>
          <a:xfrm>
            <a:off x="4678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年</a:t>
            </a:r>
          </a:p>
        </p:txBody>
      </p:sp>
      <p:sp>
        <p:nvSpPr>
          <p:cNvPr id="28" name="text"/>
          <p:cNvSpPr txBox="1"/>
          <p:nvPr/>
        </p:nvSpPr>
        <p:spPr>
          <a:xfrm>
            <a:off x="1007682" y="1219944"/>
            <a:ext cx="359899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組</a:t>
            </a:r>
          </a:p>
        </p:txBody>
      </p:sp>
      <p:sp>
        <p:nvSpPr>
          <p:cNvPr id="29" name="text"/>
          <p:cNvSpPr txBox="1"/>
          <p:nvPr/>
        </p:nvSpPr>
        <p:spPr>
          <a:xfrm>
            <a:off x="1547482" y="1219944"/>
            <a:ext cx="2159975" cy="198834"/>
          </a:xfrm>
          <a:prstGeom prst="rect">
            <a:avLst/>
          </a:prstGeom>
          <a:noFill/>
        </p:spPr>
        <p:txBody>
          <a:bodyPr wrap="none" lIns="0" rIns="0" tIns="0" bIns="0" anchor="b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名前</a:t>
            </a:r>
          </a:p>
        </p:txBody>
      </p:sp>
      <p:sp>
        <p:nvSpPr>
          <p:cNvPr id="30" name="text"/>
          <p:cNvSpPr txBox="1"/>
          <p:nvPr/>
        </p:nvSpPr>
        <p:spPr>
          <a:xfrm>
            <a:off x="503882" y="359866"/>
            <a:ext cx="2145852" cy="228897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FFFFFF"/>
                </a:solidFill>
                <a:latin typeface="BIZ UDGothic"/>
                <a:ea typeface="BIZ UDゴシック"/>
                <a:cs typeface="BIZ UDゴシック"/>
              </a:rPr>
              <a:t>体育 学習カード 高学年（5・6年）</a:t>
            </a:r>
          </a:p>
        </p:txBody>
      </p:sp>
      <p:sp>
        <p:nvSpPr>
          <p:cNvPr id="31" name="text"/>
          <p:cNvSpPr txBox="1"/>
          <p:nvPr/>
        </p:nvSpPr>
        <p:spPr>
          <a:xfrm>
            <a:off x="395882" y="646360"/>
            <a:ext cx="5652194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短きょり走・リレー／ハードル走／走りはばとび・走り高とび</a:t>
            </a:r>
          </a:p>
        </p:txBody>
      </p:sp>
      <p:sp>
        <p:nvSpPr>
          <p:cNvPr id="32" name="text"/>
          <p:cNvSpPr txBox="1"/>
          <p:nvPr/>
        </p:nvSpPr>
        <p:spPr>
          <a:xfrm>
            <a:off x="395882" y="839390"/>
            <a:ext cx="5652194" cy="29423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2320"/>
              </a:lnSpc>
            </a:pPr>
            <a:r>
              <a:rPr sz="19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陸上運動</a:t>
            </a:r>
          </a:p>
        </p:txBody>
      </p:sp>
      <p:sp>
        <p:nvSpPr>
          <p:cNvPr id="33" name="text"/>
          <p:cNvSpPr txBox="1"/>
          <p:nvPr/>
        </p:nvSpPr>
        <p:spPr>
          <a:xfrm>
            <a:off x="582959" y="1658242"/>
            <a:ext cx="1165473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めあて</a:t>
            </a:r>
          </a:p>
        </p:txBody>
      </p:sp>
      <p:sp>
        <p:nvSpPr>
          <p:cNvPr id="34" name="text"/>
          <p:cNvSpPr txBox="1"/>
          <p:nvPr/>
        </p:nvSpPr>
        <p:spPr>
          <a:xfrm>
            <a:off x="582959" y="2550467"/>
            <a:ext cx="1784002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できるように なりたい こと</a:t>
            </a:r>
          </a:p>
        </p:txBody>
      </p:sp>
      <p:sp>
        <p:nvSpPr>
          <p:cNvPr id="35" name="text"/>
          <p:cNvSpPr txBox="1"/>
          <p:nvPr/>
        </p:nvSpPr>
        <p:spPr>
          <a:xfrm>
            <a:off x="582959" y="4161978"/>
            <a:ext cx="1076771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うまく なる コツ</a:t>
            </a:r>
          </a:p>
        </p:txBody>
      </p:sp>
      <p:sp>
        <p:nvSpPr>
          <p:cNvPr id="36" name="text"/>
          <p:cNvSpPr txBox="1"/>
          <p:nvPr/>
        </p:nvSpPr>
        <p:spPr>
          <a:xfrm>
            <a:off x="582959" y="5126384"/>
            <a:ext cx="892075" cy="25166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毎時間の 記録</a:t>
            </a:r>
          </a:p>
        </p:txBody>
      </p:sp>
      <p:sp>
        <p:nvSpPr>
          <p:cNvPr id="37" name="text"/>
          <p:cNvSpPr txBox="1"/>
          <p:nvPr/>
        </p:nvSpPr>
        <p:spPr>
          <a:xfrm>
            <a:off x="582959" y="7846069"/>
            <a:ext cx="1442888" cy="204043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10"/>
              </a:lnSpc>
            </a:pPr>
            <a:r>
              <a:rPr sz="1070" b="1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たんげんの ふりかえり</a:t>
            </a:r>
          </a:p>
        </p:txBody>
      </p:sp>
      <p:sp>
        <p:nvSpPr>
          <p:cNvPr id="38" name="text"/>
          <p:cNvSpPr txBox="1"/>
          <p:nvPr/>
        </p:nvSpPr>
        <p:spPr>
          <a:xfrm>
            <a:off x="2474714" y="2566689"/>
            <a:ext cx="169098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できたら ◎○△に 〇を つけよう</a:t>
            </a:r>
          </a:p>
        </p:txBody>
      </p:sp>
      <p:sp>
        <p:nvSpPr>
          <p:cNvPr id="39" name="text"/>
          <p:cNvSpPr txBox="1"/>
          <p:nvPr/>
        </p:nvSpPr>
        <p:spPr>
          <a:xfrm>
            <a:off x="2133600" y="7862292"/>
            <a:ext cx="1533525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350"/>
              </a:lnSpc>
            </a:pPr>
            <a:r>
              <a:rPr sz="900" b="0">
                <a:solidFill>
                  <a:srgbClr val="666666"/>
                </a:solidFill>
                <a:latin typeface="BIZ UDGothic"/>
                <a:ea typeface="BIZ UDゴシック"/>
                <a:cs typeface="BIZ UDゴシック"/>
              </a:rPr>
              <a:t>タイム・記録の のびを 書こう</a:t>
            </a:r>
          </a:p>
        </p:txBody>
      </p:sp>
      <p:sp>
        <p:nvSpPr>
          <p:cNvPr id="40" name="text"/>
          <p:cNvSpPr txBox="1"/>
          <p:nvPr/>
        </p:nvSpPr>
        <p:spPr>
          <a:xfrm>
            <a:off x="484584" y="2937420"/>
            <a:ext cx="1551979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短きょり走（40〜60m）</a:t>
            </a:r>
          </a:p>
        </p:txBody>
      </p:sp>
      <p:sp>
        <p:nvSpPr>
          <p:cNvPr id="41" name="text"/>
          <p:cNvSpPr txBox="1"/>
          <p:nvPr/>
        </p:nvSpPr>
        <p:spPr>
          <a:xfrm>
            <a:off x="3922514" y="2846635"/>
            <a:ext cx="2491829" cy="3631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リレー（スピードを落とさない バトン</a:t>
            </a:r>
          </a:p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パス）</a:t>
            </a:r>
          </a:p>
        </p:txBody>
      </p:sp>
      <p:sp>
        <p:nvSpPr>
          <p:cNvPr id="42" name="text"/>
          <p:cNvSpPr txBox="1"/>
          <p:nvPr/>
        </p:nvSpPr>
        <p:spPr>
          <a:xfrm>
            <a:off x="484584" y="3392834"/>
            <a:ext cx="1778198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ハードル走（3歩の リズム）</a:t>
            </a:r>
          </a:p>
        </p:txBody>
      </p:sp>
      <p:sp>
        <p:nvSpPr>
          <p:cNvPr id="43" name="text"/>
          <p:cNvSpPr txBox="1"/>
          <p:nvPr/>
        </p:nvSpPr>
        <p:spPr>
          <a:xfrm>
            <a:off x="3922514" y="3392834"/>
            <a:ext cx="83790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走りはばとび</a:t>
            </a:r>
          </a:p>
        </p:txBody>
      </p:sp>
      <p:sp>
        <p:nvSpPr>
          <p:cNvPr id="44" name="text"/>
          <p:cNvSpPr txBox="1"/>
          <p:nvPr/>
        </p:nvSpPr>
        <p:spPr>
          <a:xfrm>
            <a:off x="484584" y="3792289"/>
            <a:ext cx="698301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走り高とび</a:t>
            </a:r>
          </a:p>
        </p:txBody>
      </p:sp>
      <p:sp>
        <p:nvSpPr>
          <p:cNvPr id="45" name="text"/>
          <p:cNvSpPr txBox="1"/>
          <p:nvPr/>
        </p:nvSpPr>
        <p:spPr>
          <a:xfrm>
            <a:off x="3922514" y="3792289"/>
            <a:ext cx="2073622" cy="18157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430"/>
              </a:lnSpc>
            </a:pPr>
            <a:r>
              <a:rPr sz="1100" b="1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投げる運動（遠くへ・ねらって）</a:t>
            </a:r>
          </a:p>
        </p:txBody>
      </p:sp>
      <p:sp>
        <p:nvSpPr>
          <p:cNvPr id="46" name="text"/>
          <p:cNvSpPr txBox="1"/>
          <p:nvPr/>
        </p:nvSpPr>
        <p:spPr>
          <a:xfrm>
            <a:off x="3048148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7" name="text"/>
          <p:cNvSpPr txBox="1"/>
          <p:nvPr/>
        </p:nvSpPr>
        <p:spPr>
          <a:xfrm>
            <a:off x="6486227" y="2923430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8" name="text"/>
          <p:cNvSpPr txBox="1"/>
          <p:nvPr/>
        </p:nvSpPr>
        <p:spPr>
          <a:xfrm>
            <a:off x="3048148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49" name="text"/>
          <p:cNvSpPr txBox="1"/>
          <p:nvPr/>
        </p:nvSpPr>
        <p:spPr>
          <a:xfrm>
            <a:off x="6486227" y="3378844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0" name="text"/>
          <p:cNvSpPr txBox="1"/>
          <p:nvPr/>
        </p:nvSpPr>
        <p:spPr>
          <a:xfrm>
            <a:off x="3048148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1" name="text"/>
          <p:cNvSpPr txBox="1"/>
          <p:nvPr/>
        </p:nvSpPr>
        <p:spPr>
          <a:xfrm>
            <a:off x="6486227" y="3778299"/>
            <a:ext cx="589061" cy="2095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650"/>
              </a:lnSpc>
            </a:pPr>
            <a:r>
              <a:rPr sz="1100" b="0" spc="220">
                <a:solidFill>
                  <a:srgbClr val="555555"/>
                </a:solidFill>
                <a:latin typeface="BIZ UDGothic"/>
                <a:ea typeface="BIZ UDゴシック"/>
                <a:cs typeface="BIZ UDゴシック"/>
              </a:rPr>
              <a:t>◎○△</a:t>
            </a:r>
          </a:p>
        </p:txBody>
      </p:sp>
      <p:sp>
        <p:nvSpPr>
          <p:cNvPr id="52" name="dot"/>
          <p:cNvSpPr/>
          <p:nvPr/>
        </p:nvSpPr>
        <p:spPr>
          <a:xfrm>
            <a:off x="534908" y="4567124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"/>
          <p:cNvSpPr txBox="1"/>
          <p:nvPr/>
        </p:nvSpPr>
        <p:spPr>
          <a:xfrm>
            <a:off x="720000" y="4508450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ハードルは「1・2・3」の 3歩の リズムで</a:t>
            </a:r>
          </a:p>
        </p:txBody>
      </p:sp>
      <p:sp>
        <p:nvSpPr>
          <p:cNvPr id="54" name="dot"/>
          <p:cNvSpPr/>
          <p:nvPr/>
        </p:nvSpPr>
        <p:spPr>
          <a:xfrm>
            <a:off x="534908" y="4781436"/>
            <a:ext cx="82677" cy="82677"/>
          </a:xfrm>
          <a:prstGeom prst="ellipse">
            <a:avLst/>
          </a:prstGeom>
          <a:solidFill>
            <a:srgbClr val="2B2B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"/>
          <p:cNvSpPr txBox="1"/>
          <p:nvPr/>
        </p:nvSpPr>
        <p:spPr>
          <a:xfrm>
            <a:off x="720000" y="4722762"/>
            <a:ext cx="6326564" cy="20002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580"/>
              </a:lnSpc>
            </a:pPr>
            <a:r>
              <a:rPr sz="1050" b="0">
                <a:solidFill>
                  <a:srgbClr val="2B2B2B"/>
                </a:solidFill>
                <a:latin typeface="BIZ UDGothic"/>
                <a:ea typeface="BIZ UDゴシック"/>
                <a:cs typeface="BIZ UDゴシック"/>
              </a:rPr>
              <a:t>記録は 自分との 勝負。きのうの 記録と くらべる</a:t>
            </a:r>
          </a:p>
        </p:txBody>
      </p:sp>
      <p:sp>
        <p:nvSpPr>
          <p:cNvPr id="56" name="text"/>
          <p:cNvSpPr txBox="1"/>
          <p:nvPr/>
        </p:nvSpPr>
        <p:spPr>
          <a:xfrm>
            <a:off x="395882" y="10350251"/>
            <a:ext cx="135508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先週の 自分と くらべよう。</a:t>
            </a:r>
          </a:p>
        </p:txBody>
      </p:sp>
      <p:sp>
        <p:nvSpPr>
          <p:cNvPr id="57" name="text"/>
          <p:cNvSpPr txBox="1"/>
          <p:nvPr/>
        </p:nvSpPr>
        <p:spPr>
          <a:xfrm>
            <a:off x="5382220" y="10350251"/>
            <a:ext cx="1781770" cy="161776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ts val="1280"/>
              </a:lnSpc>
            </a:pPr>
            <a:r>
              <a:rPr sz="850" b="0">
                <a:solidFill>
                  <a:srgbClr val="777777"/>
                </a:solidFill>
                <a:latin typeface="BIZ UDGothic"/>
                <a:ea typeface="BIZ UDゴシック"/>
                <a:cs typeface="BIZ UDゴシック"/>
              </a:rPr>
              <a:t>© School Stock｜体育 学習カード</a:t>
            </a:r>
          </a:p>
        </p:txBody>
      </p:sp>
      <p:sp>
        <p:nvSpPr>
          <p:cNvPr id="58" name="ふりがな"/>
          <p:cNvSpPr txBox="1"/>
          <p:nvPr/>
        </p:nvSpPr>
        <p:spPr>
          <a:xfrm>
            <a:off x="582959" y="5120984"/>
            <a:ext cx="424308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18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まいじかん</a:t>
            </a:r>
          </a:p>
        </p:txBody>
      </p:sp>
      <p:sp>
        <p:nvSpPr>
          <p:cNvPr id="59" name="ふりがな"/>
          <p:cNvSpPr txBox="1"/>
          <p:nvPr/>
        </p:nvSpPr>
        <p:spPr>
          <a:xfrm>
            <a:off x="1192113" y="5120984"/>
            <a:ext cx="282922" cy="66675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ts val="450"/>
              </a:lnSpc>
            </a:pPr>
            <a:r>
              <a:rPr sz="450" b="1" spc="292">
                <a:solidFill>
                  <a:srgbClr val="3A5C4A"/>
                </a:solidFill>
                <a:latin typeface="BIZ UDGothic"/>
                <a:ea typeface="BIZ UDゴシック"/>
                <a:cs typeface="BIZ UDゴシック"/>
              </a:rPr>
              <a:t>きろく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