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471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239720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508003"/>
            <a:ext cx="6768107" cy="653355"/>
          </a:xfrm>
          <a:prstGeom prst="roundRect">
            <a:avLst>
              <a:gd name="adj" fmla="val 11020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39342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39342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238797"/>
            <a:ext cx="3330029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238797"/>
            <a:ext cx="3330178" cy="511075"/>
          </a:xfrm>
          <a:prstGeom prst="roundRect">
            <a:avLst>
              <a:gd name="adj" fmla="val 11270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807469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secmark"/>
          <p:cNvSpPr/>
          <p:nvPr/>
        </p:nvSpPr>
        <p:spPr>
          <a:xfrm>
            <a:off x="395882" y="17406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26329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430157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533742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8033295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6" name="line"/>
          <p:cNvCxnSpPr/>
          <p:nvPr/>
        </p:nvCxnSpPr>
        <p:spPr>
          <a:xfrm>
            <a:off x="395882" y="15884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line"/>
          <p:cNvCxnSpPr/>
          <p:nvPr/>
        </p:nvCxnSpPr>
        <p:spPr>
          <a:xfrm>
            <a:off x="513308" y="23848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8670280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9012138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395882" y="14568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935682" y="14568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1475482" y="14568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395882" y="5567660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4" name="illust" descr="riko_pe_suiei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57099"/>
            <a:ext cx="902546" cy="902546"/>
          </a:xfrm>
          <a:prstGeom prst="rect">
            <a:avLst/>
          </a:prstGeom>
        </p:spPr>
      </p:pic>
      <p:sp>
        <p:nvSpPr>
          <p:cNvPr id="25" name="arttile"/>
          <p:cNvSpPr/>
          <p:nvPr/>
        </p:nvSpPr>
        <p:spPr>
          <a:xfrm>
            <a:off x="6191994" y="42237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6" name="text"/>
          <p:cNvSpPr txBox="1"/>
          <p:nvPr/>
        </p:nvSpPr>
        <p:spPr>
          <a:xfrm>
            <a:off x="4678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7" name="text"/>
          <p:cNvSpPr txBox="1"/>
          <p:nvPr/>
        </p:nvSpPr>
        <p:spPr>
          <a:xfrm>
            <a:off x="1007682" y="12580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547482" y="12580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395882" y="646360"/>
            <a:ext cx="5652194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クロール・平泳ぎ・安全確保につながる運動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8774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水泳運動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582959" y="16963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2588567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4257228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5269259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7988944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2474714" y="26047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133600" y="8005167"/>
            <a:ext cx="164782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泳げた きょり・タイムも 書こう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484584" y="2919412"/>
            <a:ext cx="1888777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クロール（続けて 長く 泳ぐ）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3922514" y="2919412"/>
            <a:ext cx="1753344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平泳ぎ（続けて 長く 泳ぐ）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484584" y="3329940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安全確保につながる運動（背浮き・浮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511867"/>
            <a:ext cx="2491680" cy="1816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きしずみ）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403550"/>
            <a:ext cx="1854100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け伸び・水中からの スタート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887539"/>
            <a:ext cx="1613594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泳ぐ きょりに ちょうせん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048148" y="29054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6486227" y="2905422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3048148" y="33895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6486227" y="338956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3048148" y="387354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dot"/>
          <p:cNvSpPr/>
          <p:nvPr/>
        </p:nvSpPr>
        <p:spPr>
          <a:xfrm>
            <a:off x="534908" y="466237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"/>
          <p:cNvSpPr txBox="1"/>
          <p:nvPr/>
        </p:nvSpPr>
        <p:spPr>
          <a:xfrm>
            <a:off x="720000" y="460370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ゆったり 大きく 泳ぐと、長く 泳げる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87668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818012"/>
            <a:ext cx="6326564" cy="2476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呼吸の リズムを 一定に（クロールは 横で「パッ」）</a:t>
            </a:r>
          </a:p>
        </p:txBody>
      </p:sp>
      <p:sp>
        <p:nvSpPr>
          <p:cNvPr id="54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5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6" name="ふりがな"/>
          <p:cNvSpPr txBox="1"/>
          <p:nvPr/>
        </p:nvSpPr>
        <p:spPr>
          <a:xfrm>
            <a:off x="1649759" y="640960"/>
            <a:ext cx="228451" cy="571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380"/>
              </a:lnSpc>
            </a:pPr>
            <a:r>
              <a:rPr sz="380" b="1" spc="22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かくほ</a:t>
            </a:r>
          </a:p>
        </p:txBody>
      </p:sp>
      <p:sp>
        <p:nvSpPr>
          <p:cNvPr id="57" name="ふりがな"/>
          <p:cNvSpPr txBox="1"/>
          <p:nvPr/>
        </p:nvSpPr>
        <p:spPr>
          <a:xfrm>
            <a:off x="763934" y="3278790"/>
            <a:ext cx="27920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27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かくほ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2160389" y="3278790"/>
            <a:ext cx="279350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9"/>
              </a:lnSpc>
            </a:pPr>
            <a:r>
              <a:rPr sz="459" b="1" spc="637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せう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693241" y="4812612"/>
            <a:ext cx="266551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40"/>
              </a:lnSpc>
            </a:pPr>
            <a:r>
              <a:rPr sz="440" b="0" spc="83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こきゅう</a:t>
            </a:r>
          </a:p>
        </p:txBody>
      </p:sp>
      <p:sp>
        <p:nvSpPr>
          <p:cNvPr id="60" name="ふりがな"/>
          <p:cNvSpPr txBox="1"/>
          <p:nvPr/>
        </p:nvSpPr>
        <p:spPr>
          <a:xfrm>
            <a:off x="582959" y="5263859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61" name="ふりがな"/>
          <p:cNvSpPr txBox="1"/>
          <p:nvPr/>
        </p:nvSpPr>
        <p:spPr>
          <a:xfrm>
            <a:off x="1192113" y="5263859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