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1856333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F8ECE6"/>
          </a:solidFill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091189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424511"/>
            <a:ext cx="6768107" cy="700682"/>
          </a:xfrm>
          <a:prstGeom prst="roundRect">
            <a:avLst>
              <a:gd name="adj" fmla="val 10275"/>
            </a:avLst>
          </a:prstGeom>
          <a:solidFill>
            <a:srgbClr val="FFFFFF"/>
          </a:solidFill>
          <a:ln w="9525">
            <a:solidFill>
              <a:srgbClr val="C4674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782788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782788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218259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218259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653730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1625649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255210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419382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5287416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7860506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rieslab"/>
          <p:cNvSpPr/>
          <p:nvPr/>
        </p:nvSpPr>
        <p:spPr>
          <a:xfrm>
            <a:off x="395882" y="359866"/>
            <a:ext cx="3313658" cy="257472"/>
          </a:xfrm>
          <a:prstGeom prst="roundRect">
            <a:avLst>
              <a:gd name="adj" fmla="val 13982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6" name="line"/>
          <p:cNvCxnSpPr/>
          <p:nvPr/>
        </p:nvCxnSpPr>
        <p:spPr>
          <a:xfrm>
            <a:off x="395882" y="1463426"/>
            <a:ext cx="6768108" cy="0"/>
          </a:xfrm>
          <a:prstGeom prst="line">
            <a:avLst/>
          </a:prstGeom>
          <a:ln w="38100">
            <a:solidFill>
              <a:srgbClr val="C4674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2294036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8521749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8863607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395882" y="1314003"/>
            <a:ext cx="57596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1079748" y="1314003"/>
            <a:ext cx="543818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1731466" y="1314003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395882" y="5518100"/>
          <a:ext cx="6758581" cy="2170655"/>
        </p:xfrm>
        <a:graphic>
          <a:graphicData uri="http://schemas.openxmlformats.org/drawingml/2006/table">
            <a:tbl>
              <a:tblPr/>
              <a:tblGrid>
                <a:gridCol w="323998"/>
                <a:gridCol w="5318670"/>
                <a:gridCol w="1115913"/>
              </a:tblGrid>
              <a:tr h="281285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じ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 こと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4" name="illust" descr="riko_pe_hyog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394591"/>
            <a:ext cx="902546" cy="902546"/>
          </a:xfrm>
          <a:prstGeom prst="rect">
            <a:avLst/>
          </a:prstGeom>
        </p:spPr>
      </p:pic>
      <p:sp>
        <p:nvSpPr>
          <p:cNvPr id="25" name="arttile"/>
          <p:cNvSpPr/>
          <p:nvPr/>
        </p:nvSpPr>
        <p:spPr>
          <a:xfrm>
            <a:off x="6191994" y="359866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6" name="text"/>
          <p:cNvSpPr txBox="1"/>
          <p:nvPr/>
        </p:nvSpPr>
        <p:spPr>
          <a:xfrm>
            <a:off x="467882" y="1086594"/>
            <a:ext cx="503964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くみ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151748" y="1086594"/>
            <a:ext cx="471817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ばん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803466" y="1086594"/>
            <a:ext cx="215997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なまえ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503882" y="359866"/>
            <a:ext cx="3205658" cy="25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たいいく がくしゅうカード 低学年（1・2年）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395882" y="674935"/>
            <a:ext cx="5652194" cy="3253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560"/>
              </a:lnSpc>
            </a:pPr>
            <a:r>
              <a:rPr sz="2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ひょうげんリズムあそび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582959" y="1556891"/>
            <a:ext cx="144288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82959" y="2483346"/>
            <a:ext cx="1267717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やってみる こと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4125069"/>
            <a:ext cx="133305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5218658"/>
            <a:ext cx="1629816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まいじかんの きろく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7791747"/>
            <a:ext cx="178638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1958429" y="2509688"/>
            <a:ext cx="197271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2477095" y="7818090"/>
            <a:ext cx="3024931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へんしんできた もの・たのしかった ことを かこう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484584" y="2856160"/>
            <a:ext cx="1649015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どうぶつに へんしん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3922514" y="2856160"/>
            <a:ext cx="1649015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のりものに へんしん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484584" y="3291631"/>
            <a:ext cx="1858416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リズムに のって おどる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3922514" y="3291631"/>
            <a:ext cx="1876127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すきな うごきで おどる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484584" y="3727102"/>
            <a:ext cx="2053976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みんなで あわせて おどる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2911078" y="2838301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6349156" y="2838301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2911078" y="3273772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6349156" y="3273772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2911078" y="3709243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dot"/>
          <p:cNvSpPr/>
          <p:nvPr/>
        </p:nvSpPr>
        <p:spPr>
          <a:xfrm>
            <a:off x="534908" y="4592851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"/>
          <p:cNvSpPr txBox="1"/>
          <p:nvPr/>
        </p:nvSpPr>
        <p:spPr>
          <a:xfrm>
            <a:off x="769212" y="4520207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おおきく うごくと かっこいい</a:t>
            </a:r>
          </a:p>
        </p:txBody>
      </p:sp>
      <p:sp>
        <p:nvSpPr>
          <p:cNvPr id="50" name="dot"/>
          <p:cNvSpPr/>
          <p:nvPr/>
        </p:nvSpPr>
        <p:spPr>
          <a:xfrm>
            <a:off x="534908" y="4854640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"/>
          <p:cNvSpPr txBox="1"/>
          <p:nvPr/>
        </p:nvSpPr>
        <p:spPr>
          <a:xfrm>
            <a:off x="769212" y="4781996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「なりきる」のが いちばんの コツ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395882" y="10350251"/>
            <a:ext cx="1786681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できた ことが ふえたら、はなまる！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