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6007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F8ECE6"/>
          </a:solidFill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99219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063728"/>
            <a:ext cx="6768107" cy="962471"/>
          </a:xfrm>
          <a:prstGeom prst="roundRect">
            <a:avLst>
              <a:gd name="adj" fmla="val 7480"/>
            </a:avLst>
          </a:prstGeom>
          <a:solidFill>
            <a:srgbClr val="FFFFFF"/>
          </a:solidFill>
          <a:ln w="9525">
            <a:solidFill>
              <a:srgbClr val="C4674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86533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86533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22005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22005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57476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57476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92947"/>
            <a:ext cx="3330029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chip"/>
          <p:cNvSpPr/>
          <p:nvPr/>
        </p:nvSpPr>
        <p:spPr>
          <a:xfrm>
            <a:off x="3833812" y="4292947"/>
            <a:ext cx="3330178" cy="377874"/>
          </a:xfrm>
          <a:prstGeom prst="roundRect">
            <a:avLst>
              <a:gd name="adj" fmla="val 15243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18293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275585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483304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618842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cmark"/>
          <p:cNvSpPr/>
          <p:nvPr/>
        </p:nvSpPr>
        <p:spPr>
          <a:xfrm>
            <a:off x="395882" y="876151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8" name="serieslab"/>
          <p:cNvSpPr/>
          <p:nvPr/>
        </p:nvSpPr>
        <p:spPr>
          <a:xfrm>
            <a:off x="395882" y="359866"/>
            <a:ext cx="3313658" cy="257472"/>
          </a:xfrm>
          <a:prstGeom prst="roundRect">
            <a:avLst>
              <a:gd name="adj" fmla="val 13982"/>
            </a:avLst>
          </a:prstGeom>
          <a:solidFill>
            <a:srgbClr val="C467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9" name="line"/>
          <p:cNvCxnSpPr/>
          <p:nvPr/>
        </p:nvCxnSpPr>
        <p:spPr>
          <a:xfrm>
            <a:off x="395882" y="1667172"/>
            <a:ext cx="6768108" cy="0"/>
          </a:xfrm>
          <a:prstGeom prst="line">
            <a:avLst/>
          </a:prstGeom>
          <a:ln w="38100">
            <a:solidFill>
              <a:srgbClr val="C4674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249778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42275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13308" y="976461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395882" y="1535608"/>
            <a:ext cx="57596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079748" y="1535608"/>
            <a:ext cx="543818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1731466" y="153560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395882" y="6419105"/>
          <a:ext cx="6758581" cy="2170655"/>
        </p:xfrm>
        <a:graphic>
          <a:graphicData uri="http://schemas.openxmlformats.org/drawingml/2006/table">
            <a:tbl>
              <a:tblPr/>
              <a:tblGrid>
                <a:gridCol w="323998"/>
                <a:gridCol w="5318670"/>
                <a:gridCol w="1115913"/>
              </a:tblGrid>
              <a:tr h="281285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じ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 こと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F8ECE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77874">
                <a:tc>
                  <a:txBody>
                    <a:bodyPr wrap="square"/>
                    <a:lstStyle/>
                    <a:p>
                      <a:pPr algn="ctr"/>
                      <a:r>
                        <a:rPr sz="1300" b="1">
                          <a:solidFill>
                            <a:srgbClr val="9A4E36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400" b="0" spc="252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7" name="illust" descr="riko_pe_m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96389"/>
            <a:ext cx="902546" cy="902546"/>
          </a:xfrm>
          <a:prstGeom prst="rect">
            <a:avLst/>
          </a:prstGeom>
        </p:spPr>
      </p:pic>
      <p:sp>
        <p:nvSpPr>
          <p:cNvPr id="28" name="arttile"/>
          <p:cNvSpPr/>
          <p:nvPr/>
        </p:nvSpPr>
        <p:spPr>
          <a:xfrm>
            <a:off x="6191994" y="46166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C467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9" name="text"/>
          <p:cNvSpPr txBox="1"/>
          <p:nvPr/>
        </p:nvSpPr>
        <p:spPr>
          <a:xfrm>
            <a:off x="467882" y="1308199"/>
            <a:ext cx="503964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くみ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151748" y="1308199"/>
            <a:ext cx="471817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1803466" y="1308199"/>
            <a:ext cx="2159975" cy="227409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なまえ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03882" y="359866"/>
            <a:ext cx="3205658" cy="25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たいいく がくしゅうカード 低学年（1・2年）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674935"/>
            <a:ext cx="565219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きかい・きぐを つかった うんどうあそび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395882" y="896540"/>
            <a:ext cx="5652194" cy="32533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560"/>
              </a:lnSpc>
            </a:pPr>
            <a:r>
              <a:rPr sz="2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マットあそび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1760636"/>
            <a:ext cx="144288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2687091"/>
            <a:ext cx="2208758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できるように なりたい わざ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4764285"/>
            <a:ext cx="133305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6119663"/>
            <a:ext cx="1629816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まいじかんの きろく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582959" y="8692753"/>
            <a:ext cx="1786383" cy="252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89"/>
              </a:lnSpc>
            </a:pPr>
            <a:r>
              <a:rPr sz="1330" b="1">
                <a:solidFill>
                  <a:srgbClr val="9A4E36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899469" y="2713434"/>
            <a:ext cx="197271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477095" y="8719095"/>
            <a:ext cx="2104876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わざを かこう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059906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ゆりかご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059906"/>
            <a:ext cx="1066502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まえころがり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495377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うしろころがり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495377"/>
            <a:ext cx="1244203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まるたころがり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3930848"/>
            <a:ext cx="146417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かえるの あしうち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922514" y="3930848"/>
            <a:ext cx="1471314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せなかで さかだち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484584" y="4366319"/>
            <a:ext cx="1649015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かべのぼり さかだち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922514" y="4366319"/>
            <a:ext cx="710951" cy="2311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820"/>
              </a:lnSpc>
            </a:pPr>
            <a:r>
              <a:rPr sz="14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ブリッジ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2911078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349156" y="3042046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2911078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349156" y="3477517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2911078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6349156" y="3912989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2911078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349156" y="4348460"/>
            <a:ext cx="726132" cy="2667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100"/>
              </a:lnSpc>
            </a:pPr>
            <a:r>
              <a:rPr sz="1400" b="0" spc="28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8" name="dot"/>
          <p:cNvSpPr/>
          <p:nvPr/>
        </p:nvSpPr>
        <p:spPr>
          <a:xfrm>
            <a:off x="534908" y="5232068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"/>
          <p:cNvSpPr txBox="1"/>
          <p:nvPr/>
        </p:nvSpPr>
        <p:spPr>
          <a:xfrm>
            <a:off x="769212" y="5159424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あごを ひいて、おへそを みる</a:t>
            </a:r>
          </a:p>
        </p:txBody>
      </p:sp>
      <p:sp>
        <p:nvSpPr>
          <p:cNvPr id="60" name="dot"/>
          <p:cNvSpPr/>
          <p:nvPr/>
        </p:nvSpPr>
        <p:spPr>
          <a:xfrm>
            <a:off x="534908" y="5493857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"/>
          <p:cNvSpPr txBox="1"/>
          <p:nvPr/>
        </p:nvSpPr>
        <p:spPr>
          <a:xfrm>
            <a:off x="769212" y="5421213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手のひらを しっかり つく</a:t>
            </a:r>
          </a:p>
        </p:txBody>
      </p:sp>
      <p:sp>
        <p:nvSpPr>
          <p:cNvPr id="62" name="dot"/>
          <p:cNvSpPr/>
          <p:nvPr/>
        </p:nvSpPr>
        <p:spPr>
          <a:xfrm>
            <a:off x="534908" y="5755646"/>
            <a:ext cx="102361" cy="102361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"/>
          <p:cNvSpPr txBox="1"/>
          <p:nvPr/>
        </p:nvSpPr>
        <p:spPr>
          <a:xfrm>
            <a:off x="769212" y="5683001"/>
            <a:ext cx="6277352" cy="247501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950"/>
              </a:lnSpc>
            </a:pPr>
            <a:r>
              <a:rPr sz="13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まるく なって ころがる</a:t>
            </a:r>
          </a:p>
        </p:txBody>
      </p:sp>
      <p:sp>
        <p:nvSpPr>
          <p:cNvPr id="64" name="text"/>
          <p:cNvSpPr txBox="1"/>
          <p:nvPr/>
        </p:nvSpPr>
        <p:spPr>
          <a:xfrm>
            <a:off x="395882" y="10350251"/>
            <a:ext cx="178668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できた ことが ふえたら、はなまる！</a:t>
            </a:r>
          </a:p>
        </p:txBody>
      </p:sp>
      <p:sp>
        <p:nvSpPr>
          <p:cNvPr id="6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