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7560000" cy="10692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meatebox"/>
          <p:cNvSpPr/>
          <p:nvPr/>
        </p:nvSpPr>
        <p:spPr>
          <a:xfrm>
            <a:off x="395882" y="1856333"/>
            <a:ext cx="6768107" cy="533548"/>
          </a:xfrm>
          <a:prstGeom prst="roundRect">
            <a:avLst>
              <a:gd name="adj" fmla="val 13494"/>
            </a:avLst>
          </a:prstGeom>
          <a:solidFill>
            <a:srgbClr val="F8ECE6"/>
          </a:solidFill>
          <a:ln w="9525">
            <a:solidFill>
              <a:srgbClr val="C467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3" name="frbox"/>
          <p:cNvSpPr/>
          <p:nvPr/>
        </p:nvSpPr>
        <p:spPr>
          <a:xfrm>
            <a:off x="395882" y="8788449"/>
            <a:ext cx="6768107" cy="861119"/>
          </a:xfrm>
          <a:prstGeom prst="roundRect">
            <a:avLst>
              <a:gd name="adj" fmla="val 8361"/>
            </a:avLst>
          </a:prstGeom>
          <a:noFill/>
          <a:ln w="9525">
            <a:solidFill>
              <a:srgbClr val="C467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4" name="kotsu"/>
          <p:cNvSpPr/>
          <p:nvPr/>
        </p:nvSpPr>
        <p:spPr>
          <a:xfrm>
            <a:off x="395882" y="4859982"/>
            <a:ext cx="6768107" cy="962471"/>
          </a:xfrm>
          <a:prstGeom prst="roundRect">
            <a:avLst>
              <a:gd name="adj" fmla="val 7480"/>
            </a:avLst>
          </a:prstGeom>
          <a:solidFill>
            <a:srgbClr val="FFFFFF"/>
          </a:solidFill>
          <a:ln w="9525">
            <a:solidFill>
              <a:srgbClr val="C4674A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5" name="chip"/>
          <p:cNvSpPr/>
          <p:nvPr/>
        </p:nvSpPr>
        <p:spPr>
          <a:xfrm>
            <a:off x="395882" y="2782788"/>
            <a:ext cx="3330029" cy="377874"/>
          </a:xfrm>
          <a:prstGeom prst="roundRect">
            <a:avLst>
              <a:gd name="adj" fmla="val 15243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6" name="chip"/>
          <p:cNvSpPr/>
          <p:nvPr/>
        </p:nvSpPr>
        <p:spPr>
          <a:xfrm>
            <a:off x="3833812" y="2782788"/>
            <a:ext cx="3330178" cy="377874"/>
          </a:xfrm>
          <a:prstGeom prst="roundRect">
            <a:avLst>
              <a:gd name="adj" fmla="val 15243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7" name="chip"/>
          <p:cNvSpPr/>
          <p:nvPr/>
        </p:nvSpPr>
        <p:spPr>
          <a:xfrm>
            <a:off x="395882" y="3218259"/>
            <a:ext cx="3330029" cy="377874"/>
          </a:xfrm>
          <a:prstGeom prst="roundRect">
            <a:avLst>
              <a:gd name="adj" fmla="val 15243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8" name="chip"/>
          <p:cNvSpPr/>
          <p:nvPr/>
        </p:nvSpPr>
        <p:spPr>
          <a:xfrm>
            <a:off x="3833812" y="3218259"/>
            <a:ext cx="3330178" cy="377874"/>
          </a:xfrm>
          <a:prstGeom prst="roundRect">
            <a:avLst>
              <a:gd name="adj" fmla="val 15243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9" name="chip"/>
          <p:cNvSpPr/>
          <p:nvPr/>
        </p:nvSpPr>
        <p:spPr>
          <a:xfrm>
            <a:off x="395882" y="3653730"/>
            <a:ext cx="3330029" cy="377874"/>
          </a:xfrm>
          <a:prstGeom prst="roundRect">
            <a:avLst>
              <a:gd name="adj" fmla="val 15243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0" name="chip"/>
          <p:cNvSpPr/>
          <p:nvPr/>
        </p:nvSpPr>
        <p:spPr>
          <a:xfrm>
            <a:off x="3833812" y="3653730"/>
            <a:ext cx="3330178" cy="377874"/>
          </a:xfrm>
          <a:prstGeom prst="roundRect">
            <a:avLst>
              <a:gd name="adj" fmla="val 15243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1" name="chip"/>
          <p:cNvSpPr/>
          <p:nvPr/>
        </p:nvSpPr>
        <p:spPr>
          <a:xfrm>
            <a:off x="395882" y="4089201"/>
            <a:ext cx="3330029" cy="377874"/>
          </a:xfrm>
          <a:prstGeom prst="roundRect">
            <a:avLst>
              <a:gd name="adj" fmla="val 15243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2" name="secmark"/>
          <p:cNvSpPr/>
          <p:nvPr/>
        </p:nvSpPr>
        <p:spPr>
          <a:xfrm>
            <a:off x="395882" y="1625649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C467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3" name="secmark"/>
          <p:cNvSpPr/>
          <p:nvPr/>
        </p:nvSpPr>
        <p:spPr>
          <a:xfrm>
            <a:off x="395882" y="2552104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C467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4" name="secmark"/>
          <p:cNvSpPr/>
          <p:nvPr/>
        </p:nvSpPr>
        <p:spPr>
          <a:xfrm>
            <a:off x="395882" y="4629298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C467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5" name="secmark"/>
          <p:cNvSpPr/>
          <p:nvPr/>
        </p:nvSpPr>
        <p:spPr>
          <a:xfrm>
            <a:off x="395882" y="5984676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C467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6" name="secmark"/>
          <p:cNvSpPr/>
          <p:nvPr/>
        </p:nvSpPr>
        <p:spPr>
          <a:xfrm>
            <a:off x="395882" y="8557766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C467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7" name="serieslab"/>
          <p:cNvSpPr/>
          <p:nvPr/>
        </p:nvSpPr>
        <p:spPr>
          <a:xfrm>
            <a:off x="395882" y="359866"/>
            <a:ext cx="3313658" cy="257472"/>
          </a:xfrm>
          <a:prstGeom prst="roundRect">
            <a:avLst>
              <a:gd name="adj" fmla="val 13982"/>
            </a:avLst>
          </a:prstGeom>
          <a:solidFill>
            <a:srgbClr val="C467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cxnSp>
        <p:nvCxnSpPr>
          <p:cNvPr id="18" name="line"/>
          <p:cNvCxnSpPr/>
          <p:nvPr/>
        </p:nvCxnSpPr>
        <p:spPr>
          <a:xfrm>
            <a:off x="395882" y="1463426"/>
            <a:ext cx="6768108" cy="0"/>
          </a:xfrm>
          <a:prstGeom prst="line">
            <a:avLst/>
          </a:prstGeom>
          <a:ln w="38100">
            <a:solidFill>
              <a:srgbClr val="C4674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line"/>
          <p:cNvCxnSpPr/>
          <p:nvPr/>
        </p:nvCxnSpPr>
        <p:spPr>
          <a:xfrm>
            <a:off x="513308" y="2294036"/>
            <a:ext cx="6533257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line"/>
          <p:cNvCxnSpPr/>
          <p:nvPr/>
        </p:nvCxnSpPr>
        <p:spPr>
          <a:xfrm>
            <a:off x="513308" y="9219009"/>
            <a:ext cx="6533257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line"/>
          <p:cNvCxnSpPr/>
          <p:nvPr/>
        </p:nvCxnSpPr>
        <p:spPr>
          <a:xfrm>
            <a:off x="513308" y="9560867"/>
            <a:ext cx="6533257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line"/>
          <p:cNvCxnSpPr/>
          <p:nvPr/>
        </p:nvCxnSpPr>
        <p:spPr>
          <a:xfrm>
            <a:off x="395882" y="1314003"/>
            <a:ext cx="575965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line"/>
          <p:cNvCxnSpPr/>
          <p:nvPr/>
        </p:nvCxnSpPr>
        <p:spPr>
          <a:xfrm>
            <a:off x="1079748" y="1314003"/>
            <a:ext cx="543818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line"/>
          <p:cNvCxnSpPr/>
          <p:nvPr/>
        </p:nvCxnSpPr>
        <p:spPr>
          <a:xfrm>
            <a:off x="1731466" y="1314003"/>
            <a:ext cx="2231975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25" name="Table 24"/>
          <p:cNvGraphicFramePr>
            <a:graphicFrameLocks noGrp="1"/>
          </p:cNvGraphicFramePr>
          <p:nvPr/>
        </p:nvGraphicFramePr>
        <p:xfrm>
          <a:off x="395882" y="6215360"/>
          <a:ext cx="6758581" cy="2170655"/>
        </p:xfrm>
        <a:graphic>
          <a:graphicData uri="http://schemas.openxmlformats.org/drawingml/2006/table">
            <a:tbl>
              <a:tblPr/>
              <a:tblGrid>
                <a:gridCol w="323998"/>
                <a:gridCol w="5318670"/>
                <a:gridCol w="1115913"/>
              </a:tblGrid>
              <a:tr h="281285">
                <a:tc>
                  <a:txBody>
                    <a:bodyPr wrap="square"/>
                    <a:lstStyle/>
                    <a:p>
                      <a:pPr algn="ctr"/>
                      <a:r>
                        <a:rPr sz="1050" b="1">
                          <a:solidFill>
                            <a:srgbClr val="9A4E36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じ</a:t>
                      </a:r>
                    </a:p>
                  </a:txBody>
                  <a:tcPr marL="50400" marR="50400" marT="14400" marB="14400" anchor="ctr">
                    <a:solidFill>
                      <a:srgbClr val="F8ECE6"/>
                    </a:solidFill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050" b="1">
                          <a:solidFill>
                            <a:srgbClr val="9A4E36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きょうの めあて・した こと</a:t>
                      </a:r>
                    </a:p>
                  </a:txBody>
                  <a:tcPr marL="50400" marR="50400" marT="14400" marB="14400" anchor="ctr">
                    <a:solidFill>
                      <a:srgbClr val="F8ECE6"/>
                    </a:solidFill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050" b="1">
                          <a:solidFill>
                            <a:srgbClr val="9A4E36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できばえ</a:t>
                      </a:r>
                    </a:p>
                  </a:txBody>
                  <a:tcPr marL="50400" marR="50400" marT="14400" marB="14400" anchor="ctr">
                    <a:solidFill>
                      <a:srgbClr val="F8ECE6"/>
                    </a:solidFill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77874">
                <a:tc>
                  <a:txBody>
                    <a:bodyPr wrap="square"/>
                    <a:lstStyle/>
                    <a:p>
                      <a:pPr algn="ctr"/>
                      <a:r>
                        <a:rPr sz="1300" b="1">
                          <a:solidFill>
                            <a:srgbClr val="9A4E36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1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30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400" b="0" spc="252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77874">
                <a:tc>
                  <a:txBody>
                    <a:bodyPr wrap="square"/>
                    <a:lstStyle/>
                    <a:p>
                      <a:pPr algn="ctr"/>
                      <a:r>
                        <a:rPr sz="1300" b="1">
                          <a:solidFill>
                            <a:srgbClr val="9A4E36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2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30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400" b="0" spc="252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77874">
                <a:tc>
                  <a:txBody>
                    <a:bodyPr wrap="square"/>
                    <a:lstStyle/>
                    <a:p>
                      <a:pPr algn="ctr"/>
                      <a:r>
                        <a:rPr sz="1300" b="1">
                          <a:solidFill>
                            <a:srgbClr val="9A4E36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3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30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400" b="0" spc="252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77874">
                <a:tc>
                  <a:txBody>
                    <a:bodyPr wrap="square"/>
                    <a:lstStyle/>
                    <a:p>
                      <a:pPr algn="ctr"/>
                      <a:r>
                        <a:rPr sz="1300" b="1">
                          <a:solidFill>
                            <a:srgbClr val="9A4E36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4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30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400" b="0" spc="252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77874">
                <a:tc>
                  <a:txBody>
                    <a:bodyPr wrap="square"/>
                    <a:lstStyle/>
                    <a:p>
                      <a:pPr algn="ctr"/>
                      <a:r>
                        <a:rPr sz="1300" b="1">
                          <a:solidFill>
                            <a:srgbClr val="9A4E36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5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30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400" b="0" spc="252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</a:tbl>
          </a:graphicData>
        </a:graphic>
      </p:graphicFrame>
      <p:pic>
        <p:nvPicPr>
          <p:cNvPr id="26" name="illust" descr="riko_pe_suiei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26719" y="394591"/>
            <a:ext cx="902546" cy="902546"/>
          </a:xfrm>
          <a:prstGeom prst="rect">
            <a:avLst/>
          </a:prstGeom>
        </p:spPr>
      </p:pic>
      <p:sp>
        <p:nvSpPr>
          <p:cNvPr id="27" name="arttile"/>
          <p:cNvSpPr/>
          <p:nvPr/>
        </p:nvSpPr>
        <p:spPr>
          <a:xfrm>
            <a:off x="6191994" y="359866"/>
            <a:ext cx="971996" cy="971996"/>
          </a:xfrm>
          <a:prstGeom prst="roundRect">
            <a:avLst>
              <a:gd name="adj" fmla="val 9259"/>
            </a:avLst>
          </a:prstGeom>
          <a:noFill/>
          <a:ln w="9525">
            <a:solidFill>
              <a:srgbClr val="C467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28" name="text"/>
          <p:cNvSpPr txBox="1"/>
          <p:nvPr/>
        </p:nvSpPr>
        <p:spPr>
          <a:xfrm>
            <a:off x="467882" y="1086594"/>
            <a:ext cx="503964" cy="227409"/>
          </a:xfrm>
          <a:prstGeom prst="rect">
            <a:avLst/>
          </a:prstGeom>
          <a:noFill/>
        </p:spPr>
        <p:txBody>
          <a:bodyPr wrap="none" lIns="0" rIns="0" tIns="0" bIns="0" anchor="b">
            <a:spAutoFit/>
          </a:bodyPr>
          <a:lstStyle/>
          <a:p>
            <a:pPr algn="l">
              <a:lnSpc>
                <a:spcPts val="1580"/>
              </a:lnSpc>
            </a:pPr>
            <a:r>
              <a:rPr sz="105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くみ</a:t>
            </a:r>
          </a:p>
        </p:txBody>
      </p:sp>
      <p:sp>
        <p:nvSpPr>
          <p:cNvPr id="29" name="text"/>
          <p:cNvSpPr txBox="1"/>
          <p:nvPr/>
        </p:nvSpPr>
        <p:spPr>
          <a:xfrm>
            <a:off x="1151748" y="1086594"/>
            <a:ext cx="471817" cy="227409"/>
          </a:xfrm>
          <a:prstGeom prst="rect">
            <a:avLst/>
          </a:prstGeom>
          <a:noFill/>
        </p:spPr>
        <p:txBody>
          <a:bodyPr wrap="none" lIns="0" rIns="0" tIns="0" bIns="0" anchor="b">
            <a:spAutoFit/>
          </a:bodyPr>
          <a:lstStyle/>
          <a:p>
            <a:pPr algn="l">
              <a:lnSpc>
                <a:spcPts val="1580"/>
              </a:lnSpc>
            </a:pPr>
            <a:r>
              <a:rPr sz="105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ばん</a:t>
            </a:r>
          </a:p>
        </p:txBody>
      </p:sp>
      <p:sp>
        <p:nvSpPr>
          <p:cNvPr id="30" name="text"/>
          <p:cNvSpPr txBox="1"/>
          <p:nvPr/>
        </p:nvSpPr>
        <p:spPr>
          <a:xfrm>
            <a:off x="1803466" y="1086594"/>
            <a:ext cx="2159975" cy="227409"/>
          </a:xfrm>
          <a:prstGeom prst="rect">
            <a:avLst/>
          </a:prstGeom>
          <a:noFill/>
        </p:spPr>
        <p:txBody>
          <a:bodyPr wrap="none" lIns="0" rIns="0" tIns="0" bIns="0" anchor="b">
            <a:spAutoFit/>
          </a:bodyPr>
          <a:lstStyle/>
          <a:p>
            <a:pPr algn="l">
              <a:lnSpc>
                <a:spcPts val="1580"/>
              </a:lnSpc>
            </a:pPr>
            <a:r>
              <a:rPr sz="105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なまえ</a:t>
            </a:r>
          </a:p>
        </p:txBody>
      </p:sp>
      <p:sp>
        <p:nvSpPr>
          <p:cNvPr id="31" name="text"/>
          <p:cNvSpPr txBox="1"/>
          <p:nvPr/>
        </p:nvSpPr>
        <p:spPr>
          <a:xfrm>
            <a:off x="503882" y="359866"/>
            <a:ext cx="3205658" cy="257472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580"/>
              </a:lnSpc>
            </a:pPr>
            <a:r>
              <a:rPr sz="1050" b="1">
                <a:solidFill>
                  <a:srgbClr val="FFFFFF"/>
                </a:solidFill>
                <a:latin typeface="BIZ UDGothic"/>
                <a:ea typeface="BIZ UDゴシック"/>
                <a:cs typeface="BIZ UDゴシック"/>
              </a:rPr>
              <a:t>たいいく がくしゅうカード 低学年（1・2年）</a:t>
            </a:r>
          </a:p>
        </p:txBody>
      </p:sp>
      <p:sp>
        <p:nvSpPr>
          <p:cNvPr id="32" name="text"/>
          <p:cNvSpPr txBox="1"/>
          <p:nvPr/>
        </p:nvSpPr>
        <p:spPr>
          <a:xfrm>
            <a:off x="395882" y="674935"/>
            <a:ext cx="5652194" cy="32533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2560"/>
              </a:lnSpc>
            </a:pPr>
            <a:r>
              <a:rPr sz="21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みずあそび</a:t>
            </a:r>
          </a:p>
        </p:txBody>
      </p:sp>
      <p:sp>
        <p:nvSpPr>
          <p:cNvPr id="33" name="text"/>
          <p:cNvSpPr txBox="1"/>
          <p:nvPr/>
        </p:nvSpPr>
        <p:spPr>
          <a:xfrm>
            <a:off x="582959" y="1556891"/>
            <a:ext cx="1442888" cy="25271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989"/>
              </a:lnSpc>
            </a:pPr>
            <a:r>
              <a:rPr sz="1330" b="1">
                <a:solidFill>
                  <a:srgbClr val="9A4E36"/>
                </a:solidFill>
                <a:latin typeface="BIZ UDGothic"/>
                <a:ea typeface="BIZ UDゴシック"/>
                <a:cs typeface="BIZ UDゴシック"/>
              </a:rPr>
              <a:t>たんげんの めあて</a:t>
            </a:r>
          </a:p>
        </p:txBody>
      </p:sp>
      <p:sp>
        <p:nvSpPr>
          <p:cNvPr id="34" name="text"/>
          <p:cNvSpPr txBox="1"/>
          <p:nvPr/>
        </p:nvSpPr>
        <p:spPr>
          <a:xfrm>
            <a:off x="582959" y="2483346"/>
            <a:ext cx="2208758" cy="25271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989"/>
              </a:lnSpc>
            </a:pPr>
            <a:r>
              <a:rPr sz="1330" b="1">
                <a:solidFill>
                  <a:srgbClr val="9A4E36"/>
                </a:solidFill>
                <a:latin typeface="BIZ UDGothic"/>
                <a:ea typeface="BIZ UDゴシック"/>
                <a:cs typeface="BIZ UDゴシック"/>
              </a:rPr>
              <a:t>できるように なりたい こと</a:t>
            </a:r>
          </a:p>
        </p:txBody>
      </p:sp>
      <p:sp>
        <p:nvSpPr>
          <p:cNvPr id="35" name="text"/>
          <p:cNvSpPr txBox="1"/>
          <p:nvPr/>
        </p:nvSpPr>
        <p:spPr>
          <a:xfrm>
            <a:off x="582959" y="4560540"/>
            <a:ext cx="1333053" cy="25271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989"/>
              </a:lnSpc>
            </a:pPr>
            <a:r>
              <a:rPr sz="1330" b="1">
                <a:solidFill>
                  <a:srgbClr val="9A4E36"/>
                </a:solidFill>
                <a:latin typeface="BIZ UDGothic"/>
                <a:ea typeface="BIZ UDゴシック"/>
                <a:cs typeface="BIZ UDゴシック"/>
              </a:rPr>
              <a:t>うまく なる コツ</a:t>
            </a:r>
          </a:p>
        </p:txBody>
      </p:sp>
      <p:sp>
        <p:nvSpPr>
          <p:cNvPr id="36" name="text"/>
          <p:cNvSpPr txBox="1"/>
          <p:nvPr/>
        </p:nvSpPr>
        <p:spPr>
          <a:xfrm>
            <a:off x="582959" y="5915917"/>
            <a:ext cx="1629816" cy="25271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989"/>
              </a:lnSpc>
            </a:pPr>
            <a:r>
              <a:rPr sz="1330" b="1">
                <a:solidFill>
                  <a:srgbClr val="9A4E36"/>
                </a:solidFill>
                <a:latin typeface="BIZ UDGothic"/>
                <a:ea typeface="BIZ UDゴシック"/>
                <a:cs typeface="BIZ UDゴシック"/>
              </a:rPr>
              <a:t>まいじかんの きろく</a:t>
            </a:r>
          </a:p>
        </p:txBody>
      </p:sp>
      <p:sp>
        <p:nvSpPr>
          <p:cNvPr id="37" name="text"/>
          <p:cNvSpPr txBox="1"/>
          <p:nvPr/>
        </p:nvSpPr>
        <p:spPr>
          <a:xfrm>
            <a:off x="582959" y="8489007"/>
            <a:ext cx="1786383" cy="25271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989"/>
              </a:lnSpc>
            </a:pPr>
            <a:r>
              <a:rPr sz="1330" b="1">
                <a:solidFill>
                  <a:srgbClr val="9A4E36"/>
                </a:solidFill>
                <a:latin typeface="BIZ UDGothic"/>
                <a:ea typeface="BIZ UDゴシック"/>
                <a:cs typeface="BIZ UDゴシック"/>
              </a:rPr>
              <a:t>たんげんの ふりかえり</a:t>
            </a:r>
          </a:p>
        </p:txBody>
      </p:sp>
      <p:sp>
        <p:nvSpPr>
          <p:cNvPr id="38" name="text"/>
          <p:cNvSpPr txBox="1"/>
          <p:nvPr/>
        </p:nvSpPr>
        <p:spPr>
          <a:xfrm>
            <a:off x="2899469" y="2509688"/>
            <a:ext cx="1972716" cy="20002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580"/>
              </a:lnSpc>
            </a:pPr>
            <a:r>
              <a:rPr sz="1050" b="0">
                <a:solidFill>
                  <a:srgbClr val="666666"/>
                </a:solidFill>
                <a:latin typeface="BIZ UDGothic"/>
                <a:ea typeface="BIZ UDゴシック"/>
                <a:cs typeface="BIZ UDゴシック"/>
              </a:rPr>
              <a:t>できたら ◎○△に 〇を つけよう</a:t>
            </a:r>
          </a:p>
        </p:txBody>
      </p:sp>
      <p:sp>
        <p:nvSpPr>
          <p:cNvPr id="39" name="text"/>
          <p:cNvSpPr txBox="1"/>
          <p:nvPr/>
        </p:nvSpPr>
        <p:spPr>
          <a:xfrm>
            <a:off x="2477095" y="8515350"/>
            <a:ext cx="2100857" cy="20002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580"/>
              </a:lnSpc>
            </a:pPr>
            <a:r>
              <a:rPr sz="1050" b="0">
                <a:solidFill>
                  <a:srgbClr val="666666"/>
                </a:solidFill>
                <a:latin typeface="BIZ UDGothic"/>
                <a:ea typeface="BIZ UDゴシック"/>
                <a:cs typeface="BIZ UDゴシック"/>
              </a:rPr>
              <a:t>できるように なった ことを かこう</a:t>
            </a:r>
          </a:p>
        </p:txBody>
      </p:sp>
      <p:sp>
        <p:nvSpPr>
          <p:cNvPr id="40" name="text"/>
          <p:cNvSpPr txBox="1"/>
          <p:nvPr/>
        </p:nvSpPr>
        <p:spPr>
          <a:xfrm>
            <a:off x="484584" y="2856160"/>
            <a:ext cx="1066502" cy="23113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820"/>
              </a:lnSpc>
            </a:pPr>
            <a:r>
              <a:rPr sz="14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みずかけっこ</a:t>
            </a:r>
          </a:p>
        </p:txBody>
      </p:sp>
      <p:sp>
        <p:nvSpPr>
          <p:cNvPr id="41" name="text"/>
          <p:cNvSpPr txBox="1"/>
          <p:nvPr/>
        </p:nvSpPr>
        <p:spPr>
          <a:xfrm>
            <a:off x="3922514" y="2856160"/>
            <a:ext cx="2182266" cy="23113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820"/>
              </a:lnSpc>
            </a:pPr>
            <a:r>
              <a:rPr sz="14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ワニさん・カニさん あるき</a:t>
            </a:r>
          </a:p>
        </p:txBody>
      </p:sp>
      <p:sp>
        <p:nvSpPr>
          <p:cNvPr id="42" name="text"/>
          <p:cNvSpPr txBox="1"/>
          <p:nvPr/>
        </p:nvSpPr>
        <p:spPr>
          <a:xfrm>
            <a:off x="484584" y="3291631"/>
            <a:ext cx="1955155" cy="23113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820"/>
              </a:lnSpc>
            </a:pPr>
            <a:r>
              <a:rPr sz="14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もぐりっこ（かおつけ）</a:t>
            </a:r>
          </a:p>
        </p:txBody>
      </p:sp>
      <p:sp>
        <p:nvSpPr>
          <p:cNvPr id="43" name="text"/>
          <p:cNvSpPr txBox="1"/>
          <p:nvPr/>
        </p:nvSpPr>
        <p:spPr>
          <a:xfrm>
            <a:off x="3922514" y="3291631"/>
            <a:ext cx="1649015" cy="23113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820"/>
              </a:lnSpc>
            </a:pPr>
            <a:r>
              <a:rPr sz="14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ぶくぶく バブリング</a:t>
            </a:r>
          </a:p>
        </p:txBody>
      </p:sp>
      <p:sp>
        <p:nvSpPr>
          <p:cNvPr id="44" name="text"/>
          <p:cNvSpPr txBox="1"/>
          <p:nvPr/>
        </p:nvSpPr>
        <p:spPr>
          <a:xfrm>
            <a:off x="484584" y="3727102"/>
            <a:ext cx="888801" cy="23113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820"/>
              </a:lnSpc>
            </a:pPr>
            <a:r>
              <a:rPr sz="14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だるまうき</a:t>
            </a:r>
          </a:p>
        </p:txBody>
      </p:sp>
      <p:sp>
        <p:nvSpPr>
          <p:cNvPr id="45" name="text"/>
          <p:cNvSpPr txBox="1"/>
          <p:nvPr/>
        </p:nvSpPr>
        <p:spPr>
          <a:xfrm>
            <a:off x="3922514" y="3727102"/>
            <a:ext cx="710951" cy="23113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820"/>
              </a:lnSpc>
            </a:pPr>
            <a:r>
              <a:rPr sz="14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ふしうき</a:t>
            </a:r>
          </a:p>
        </p:txBody>
      </p:sp>
      <p:sp>
        <p:nvSpPr>
          <p:cNvPr id="46" name="text"/>
          <p:cNvSpPr txBox="1"/>
          <p:nvPr/>
        </p:nvSpPr>
        <p:spPr>
          <a:xfrm>
            <a:off x="484584" y="4162573"/>
            <a:ext cx="533251" cy="23113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820"/>
              </a:lnSpc>
            </a:pPr>
            <a:r>
              <a:rPr sz="14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けのび</a:t>
            </a:r>
          </a:p>
        </p:txBody>
      </p:sp>
      <p:sp>
        <p:nvSpPr>
          <p:cNvPr id="47" name="text"/>
          <p:cNvSpPr txBox="1"/>
          <p:nvPr/>
        </p:nvSpPr>
        <p:spPr>
          <a:xfrm>
            <a:off x="2911078" y="2838301"/>
            <a:ext cx="726132" cy="2667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2100"/>
              </a:lnSpc>
            </a:pPr>
            <a:r>
              <a:rPr sz="1400" b="0" spc="280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48" name="text"/>
          <p:cNvSpPr txBox="1"/>
          <p:nvPr/>
        </p:nvSpPr>
        <p:spPr>
          <a:xfrm>
            <a:off x="6349156" y="2838301"/>
            <a:ext cx="726132" cy="2667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2100"/>
              </a:lnSpc>
            </a:pPr>
            <a:r>
              <a:rPr sz="1400" b="0" spc="280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49" name="text"/>
          <p:cNvSpPr txBox="1"/>
          <p:nvPr/>
        </p:nvSpPr>
        <p:spPr>
          <a:xfrm>
            <a:off x="2911078" y="3273772"/>
            <a:ext cx="726132" cy="2667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2100"/>
              </a:lnSpc>
            </a:pPr>
            <a:r>
              <a:rPr sz="1400" b="0" spc="280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50" name="text"/>
          <p:cNvSpPr txBox="1"/>
          <p:nvPr/>
        </p:nvSpPr>
        <p:spPr>
          <a:xfrm>
            <a:off x="6349156" y="3273772"/>
            <a:ext cx="726132" cy="2667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2100"/>
              </a:lnSpc>
            </a:pPr>
            <a:r>
              <a:rPr sz="1400" b="0" spc="280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51" name="text"/>
          <p:cNvSpPr txBox="1"/>
          <p:nvPr/>
        </p:nvSpPr>
        <p:spPr>
          <a:xfrm>
            <a:off x="2911078" y="3709243"/>
            <a:ext cx="726132" cy="2667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2100"/>
              </a:lnSpc>
            </a:pPr>
            <a:r>
              <a:rPr sz="1400" b="0" spc="280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52" name="text"/>
          <p:cNvSpPr txBox="1"/>
          <p:nvPr/>
        </p:nvSpPr>
        <p:spPr>
          <a:xfrm>
            <a:off x="6349156" y="3709243"/>
            <a:ext cx="726132" cy="2667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2100"/>
              </a:lnSpc>
            </a:pPr>
            <a:r>
              <a:rPr sz="1400" b="0" spc="280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53" name="text"/>
          <p:cNvSpPr txBox="1"/>
          <p:nvPr/>
        </p:nvSpPr>
        <p:spPr>
          <a:xfrm>
            <a:off x="2911078" y="4144714"/>
            <a:ext cx="726132" cy="2667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2100"/>
              </a:lnSpc>
            </a:pPr>
            <a:r>
              <a:rPr sz="1400" b="0" spc="280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54" name="dot"/>
          <p:cNvSpPr/>
          <p:nvPr/>
        </p:nvSpPr>
        <p:spPr>
          <a:xfrm>
            <a:off x="534908" y="5028323"/>
            <a:ext cx="102361" cy="102361"/>
          </a:xfrm>
          <a:prstGeom prst="ellipse">
            <a:avLst/>
          </a:prstGeom>
          <a:solidFill>
            <a:srgbClr val="2B2B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text"/>
          <p:cNvSpPr txBox="1"/>
          <p:nvPr/>
        </p:nvSpPr>
        <p:spPr>
          <a:xfrm>
            <a:off x="769212" y="4955678"/>
            <a:ext cx="6277352" cy="247501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950"/>
              </a:lnSpc>
            </a:pPr>
            <a:r>
              <a:rPr sz="130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みずの なかで ゆっくり いきを はく</a:t>
            </a:r>
          </a:p>
        </p:txBody>
      </p:sp>
      <p:sp>
        <p:nvSpPr>
          <p:cNvPr id="56" name="dot"/>
          <p:cNvSpPr/>
          <p:nvPr/>
        </p:nvSpPr>
        <p:spPr>
          <a:xfrm>
            <a:off x="534908" y="5290111"/>
            <a:ext cx="102361" cy="102361"/>
          </a:xfrm>
          <a:prstGeom prst="ellipse">
            <a:avLst/>
          </a:prstGeom>
          <a:solidFill>
            <a:srgbClr val="2B2B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text"/>
          <p:cNvSpPr txBox="1"/>
          <p:nvPr/>
        </p:nvSpPr>
        <p:spPr>
          <a:xfrm>
            <a:off x="769212" y="5217467"/>
            <a:ext cx="6277352" cy="247501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950"/>
              </a:lnSpc>
            </a:pPr>
            <a:r>
              <a:rPr sz="130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ちからを ぬくと からだが うくよ</a:t>
            </a:r>
          </a:p>
        </p:txBody>
      </p:sp>
      <p:sp>
        <p:nvSpPr>
          <p:cNvPr id="58" name="dot"/>
          <p:cNvSpPr/>
          <p:nvPr/>
        </p:nvSpPr>
        <p:spPr>
          <a:xfrm>
            <a:off x="534908" y="5551900"/>
            <a:ext cx="102361" cy="102361"/>
          </a:xfrm>
          <a:prstGeom prst="ellipse">
            <a:avLst/>
          </a:prstGeom>
          <a:solidFill>
            <a:srgbClr val="2B2B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text"/>
          <p:cNvSpPr txBox="1"/>
          <p:nvPr/>
        </p:nvSpPr>
        <p:spPr>
          <a:xfrm>
            <a:off x="769212" y="5479256"/>
            <a:ext cx="6277352" cy="247501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950"/>
              </a:lnSpc>
            </a:pPr>
            <a:r>
              <a:rPr sz="130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プールサイドは あるく</a:t>
            </a:r>
          </a:p>
        </p:txBody>
      </p:sp>
      <p:sp>
        <p:nvSpPr>
          <p:cNvPr id="60" name="text"/>
          <p:cNvSpPr txBox="1"/>
          <p:nvPr/>
        </p:nvSpPr>
        <p:spPr>
          <a:xfrm>
            <a:off x="395882" y="10350251"/>
            <a:ext cx="1786681" cy="16177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280"/>
              </a:lnSpc>
            </a:pPr>
            <a:r>
              <a:rPr sz="850" b="0">
                <a:solidFill>
                  <a:srgbClr val="777777"/>
                </a:solidFill>
                <a:latin typeface="BIZ UDGothic"/>
                <a:ea typeface="BIZ UDゴシック"/>
                <a:cs typeface="BIZ UDゴシック"/>
              </a:rPr>
              <a:t>できた ことが ふえたら、はなまる！</a:t>
            </a:r>
          </a:p>
        </p:txBody>
      </p:sp>
      <p:sp>
        <p:nvSpPr>
          <p:cNvPr id="61" name="text"/>
          <p:cNvSpPr txBox="1"/>
          <p:nvPr/>
        </p:nvSpPr>
        <p:spPr>
          <a:xfrm>
            <a:off x="5382220" y="10350251"/>
            <a:ext cx="1781770" cy="16177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280"/>
              </a:lnSpc>
            </a:pPr>
            <a:r>
              <a:rPr sz="850" b="0">
                <a:solidFill>
                  <a:srgbClr val="777777"/>
                </a:solidFill>
                <a:latin typeface="BIZ UDGothic"/>
                <a:ea typeface="BIZ UDゴシック"/>
                <a:cs typeface="BIZ UDゴシック"/>
              </a:rPr>
              <a:t>© School Stock｜体育 学習カード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