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7560000" cy="10692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meatebox"/>
          <p:cNvSpPr/>
          <p:nvPr/>
        </p:nvSpPr>
        <p:spPr>
          <a:xfrm>
            <a:off x="395882" y="2077045"/>
            <a:ext cx="6768107" cy="533548"/>
          </a:xfrm>
          <a:prstGeom prst="roundRect">
            <a:avLst>
              <a:gd name="adj" fmla="val 13494"/>
            </a:avLst>
          </a:prstGeom>
          <a:solidFill>
            <a:srgbClr val="E9EFF6"/>
          </a:solidFill>
          <a:ln w="9525">
            <a:solidFill>
              <a:srgbClr val="31597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3" name="frbox"/>
          <p:cNvSpPr/>
          <p:nvPr/>
        </p:nvSpPr>
        <p:spPr>
          <a:xfrm>
            <a:off x="395882" y="9019579"/>
            <a:ext cx="6768107" cy="861119"/>
          </a:xfrm>
          <a:prstGeom prst="roundRect">
            <a:avLst>
              <a:gd name="adj" fmla="val 8361"/>
            </a:avLst>
          </a:prstGeom>
          <a:noFill/>
          <a:ln w="9525">
            <a:solidFill>
              <a:srgbClr val="31597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4" name="kotsu"/>
          <p:cNvSpPr/>
          <p:nvPr/>
        </p:nvSpPr>
        <p:spPr>
          <a:xfrm>
            <a:off x="395882" y="4959250"/>
            <a:ext cx="6768107" cy="962917"/>
          </a:xfrm>
          <a:prstGeom prst="roundRect">
            <a:avLst>
              <a:gd name="adj" fmla="val 7477"/>
            </a:avLst>
          </a:prstGeom>
          <a:solidFill>
            <a:srgbClr val="FFFFFF"/>
          </a:solidFill>
          <a:ln w="9525">
            <a:solidFill>
              <a:srgbClr val="31597D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5" name="chip"/>
          <p:cNvSpPr/>
          <p:nvPr/>
        </p:nvSpPr>
        <p:spPr>
          <a:xfrm>
            <a:off x="395882" y="2978794"/>
            <a:ext cx="3330029" cy="359866"/>
          </a:xfrm>
          <a:prstGeom prst="roundRect">
            <a:avLst>
              <a:gd name="adj" fmla="val 16005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6" name="chip"/>
          <p:cNvSpPr/>
          <p:nvPr/>
        </p:nvSpPr>
        <p:spPr>
          <a:xfrm>
            <a:off x="3833812" y="2978794"/>
            <a:ext cx="3330178" cy="359866"/>
          </a:xfrm>
          <a:prstGeom prst="roundRect">
            <a:avLst>
              <a:gd name="adj" fmla="val 16005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7" name="chip"/>
          <p:cNvSpPr/>
          <p:nvPr/>
        </p:nvSpPr>
        <p:spPr>
          <a:xfrm>
            <a:off x="395882" y="3396257"/>
            <a:ext cx="3330029" cy="359866"/>
          </a:xfrm>
          <a:prstGeom prst="roundRect">
            <a:avLst>
              <a:gd name="adj" fmla="val 16005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8" name="chip"/>
          <p:cNvSpPr/>
          <p:nvPr/>
        </p:nvSpPr>
        <p:spPr>
          <a:xfrm>
            <a:off x="3833812" y="3396257"/>
            <a:ext cx="3330178" cy="359866"/>
          </a:xfrm>
          <a:prstGeom prst="roundRect">
            <a:avLst>
              <a:gd name="adj" fmla="val 16005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9" name="chip"/>
          <p:cNvSpPr/>
          <p:nvPr/>
        </p:nvSpPr>
        <p:spPr>
          <a:xfrm>
            <a:off x="395882" y="3813720"/>
            <a:ext cx="3330029" cy="359866"/>
          </a:xfrm>
          <a:prstGeom prst="roundRect">
            <a:avLst>
              <a:gd name="adj" fmla="val 16005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0" name="chip"/>
          <p:cNvSpPr/>
          <p:nvPr/>
        </p:nvSpPr>
        <p:spPr>
          <a:xfrm>
            <a:off x="3833812" y="3813720"/>
            <a:ext cx="3330178" cy="359866"/>
          </a:xfrm>
          <a:prstGeom prst="roundRect">
            <a:avLst>
              <a:gd name="adj" fmla="val 16005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1" name="chip"/>
          <p:cNvSpPr/>
          <p:nvPr/>
        </p:nvSpPr>
        <p:spPr>
          <a:xfrm>
            <a:off x="395882" y="4231183"/>
            <a:ext cx="3330029" cy="359866"/>
          </a:xfrm>
          <a:prstGeom prst="roundRect">
            <a:avLst>
              <a:gd name="adj" fmla="val 16005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2" name="secmark"/>
          <p:cNvSpPr/>
          <p:nvPr/>
        </p:nvSpPr>
        <p:spPr>
          <a:xfrm>
            <a:off x="395882" y="1865858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31597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3" name="secmark"/>
          <p:cNvSpPr/>
          <p:nvPr/>
        </p:nvSpPr>
        <p:spPr>
          <a:xfrm>
            <a:off x="395882" y="2767607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31597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4" name="secmark"/>
          <p:cNvSpPr/>
          <p:nvPr/>
        </p:nvSpPr>
        <p:spPr>
          <a:xfrm>
            <a:off x="395882" y="4748063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31597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5" name="secmark"/>
          <p:cNvSpPr/>
          <p:nvPr/>
        </p:nvSpPr>
        <p:spPr>
          <a:xfrm>
            <a:off x="395882" y="6102994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31597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6" name="secmark"/>
          <p:cNvSpPr/>
          <p:nvPr/>
        </p:nvSpPr>
        <p:spPr>
          <a:xfrm>
            <a:off x="395882" y="8808392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31597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7" name="serieslab"/>
          <p:cNvSpPr/>
          <p:nvPr/>
        </p:nvSpPr>
        <p:spPr>
          <a:xfrm>
            <a:off x="395882" y="359866"/>
            <a:ext cx="2253853" cy="228897"/>
          </a:xfrm>
          <a:prstGeom prst="roundRect">
            <a:avLst>
              <a:gd name="adj" fmla="val 15727"/>
            </a:avLst>
          </a:prstGeom>
          <a:solidFill>
            <a:srgbClr val="31597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cxnSp>
        <p:nvCxnSpPr>
          <p:cNvPr id="18" name="line"/>
          <p:cNvCxnSpPr/>
          <p:nvPr/>
        </p:nvCxnSpPr>
        <p:spPr>
          <a:xfrm>
            <a:off x="395882" y="1708844"/>
            <a:ext cx="6768108" cy="0"/>
          </a:xfrm>
          <a:prstGeom prst="line">
            <a:avLst/>
          </a:prstGeom>
          <a:ln w="38100">
            <a:solidFill>
              <a:srgbClr val="31597D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line"/>
          <p:cNvCxnSpPr/>
          <p:nvPr/>
        </p:nvCxnSpPr>
        <p:spPr>
          <a:xfrm>
            <a:off x="513308" y="2514748"/>
            <a:ext cx="6533257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line"/>
          <p:cNvCxnSpPr/>
          <p:nvPr/>
        </p:nvCxnSpPr>
        <p:spPr>
          <a:xfrm>
            <a:off x="513308" y="9450139"/>
            <a:ext cx="6533257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line"/>
          <p:cNvCxnSpPr/>
          <p:nvPr/>
        </p:nvCxnSpPr>
        <p:spPr>
          <a:xfrm>
            <a:off x="513308" y="9791997"/>
            <a:ext cx="6533257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line"/>
          <p:cNvCxnSpPr/>
          <p:nvPr/>
        </p:nvCxnSpPr>
        <p:spPr>
          <a:xfrm>
            <a:off x="395882" y="1577280"/>
            <a:ext cx="431900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line"/>
          <p:cNvCxnSpPr/>
          <p:nvPr/>
        </p:nvCxnSpPr>
        <p:spPr>
          <a:xfrm>
            <a:off x="935682" y="1577280"/>
            <a:ext cx="431899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line"/>
          <p:cNvCxnSpPr/>
          <p:nvPr/>
        </p:nvCxnSpPr>
        <p:spPr>
          <a:xfrm>
            <a:off x="1475482" y="1577280"/>
            <a:ext cx="2231975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25" name="Table 24"/>
          <p:cNvGraphicFramePr>
            <a:graphicFrameLocks noGrp="1"/>
          </p:cNvGraphicFramePr>
          <p:nvPr/>
        </p:nvGraphicFramePr>
        <p:xfrm>
          <a:off x="395882" y="6337994"/>
          <a:ext cx="6758581" cy="2303858"/>
        </p:xfrm>
        <a:graphic>
          <a:graphicData uri="http://schemas.openxmlformats.org/drawingml/2006/table">
            <a:tbl>
              <a:tblPr/>
              <a:tblGrid>
                <a:gridCol w="323998"/>
                <a:gridCol w="5498603"/>
                <a:gridCol w="935980"/>
              </a:tblGrid>
              <a:tr h="252710">
                <a:tc>
                  <a:txBody>
                    <a:bodyPr wrap="square"/>
                    <a:lstStyle/>
                    <a:p>
                      <a:pPr algn="ctr"/>
                      <a:r>
                        <a:rPr sz="900" b="1">
                          <a:solidFill>
                            <a:srgbClr val="24425D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時</a:t>
                      </a:r>
                    </a:p>
                  </a:txBody>
                  <a:tcPr marL="50400" marR="50400" marT="14400" marB="14400" anchor="ctr">
                    <a:solidFill>
                      <a:srgbClr val="E9EFF6"/>
                    </a:solidFill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900" b="1">
                          <a:solidFill>
                            <a:srgbClr val="24425D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きょうの めあて・したこと</a:t>
                      </a:r>
                    </a:p>
                  </a:txBody>
                  <a:tcPr marL="50400" marR="50400" marT="14400" marB="14400" anchor="ctr">
                    <a:solidFill>
                      <a:srgbClr val="E9EFF6"/>
                    </a:solidFill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900" b="1">
                          <a:solidFill>
                            <a:srgbClr val="24425D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できばえ</a:t>
                      </a:r>
                    </a:p>
                  </a:txBody>
                  <a:tcPr marL="50400" marR="50400" marT="14400" marB="14400" anchor="ctr">
                    <a:solidFill>
                      <a:srgbClr val="E9EFF6"/>
                    </a:solidFill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41858">
                <a:tc>
                  <a:txBody>
                    <a:bodyPr wrap="square"/>
                    <a:lstStyle/>
                    <a:p>
                      <a:pPr algn="ctr"/>
                      <a:r>
                        <a:rPr sz="1100" b="1">
                          <a:solidFill>
                            <a:srgbClr val="24425D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1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150" b="0" spc="206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41858">
                <a:tc>
                  <a:txBody>
                    <a:bodyPr wrap="square"/>
                    <a:lstStyle/>
                    <a:p>
                      <a:pPr algn="ctr"/>
                      <a:r>
                        <a:rPr sz="1100" b="1">
                          <a:solidFill>
                            <a:srgbClr val="24425D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2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150" b="0" spc="206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41858">
                <a:tc>
                  <a:txBody>
                    <a:bodyPr wrap="square"/>
                    <a:lstStyle/>
                    <a:p>
                      <a:pPr algn="ctr"/>
                      <a:r>
                        <a:rPr sz="1100" b="1">
                          <a:solidFill>
                            <a:srgbClr val="24425D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3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150" b="0" spc="206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41858">
                <a:tc>
                  <a:txBody>
                    <a:bodyPr wrap="square"/>
                    <a:lstStyle/>
                    <a:p>
                      <a:pPr algn="ctr"/>
                      <a:r>
                        <a:rPr sz="1100" b="1">
                          <a:solidFill>
                            <a:srgbClr val="24425D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4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150" b="0" spc="206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41858">
                <a:tc>
                  <a:txBody>
                    <a:bodyPr wrap="square"/>
                    <a:lstStyle/>
                    <a:p>
                      <a:pPr algn="ctr"/>
                      <a:r>
                        <a:rPr sz="1100" b="1">
                          <a:solidFill>
                            <a:srgbClr val="24425D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5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150" b="0" spc="206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41858">
                <a:tc>
                  <a:txBody>
                    <a:bodyPr wrap="square"/>
                    <a:lstStyle/>
                    <a:p>
                      <a:pPr algn="ctr"/>
                      <a:r>
                        <a:rPr sz="1100" b="1">
                          <a:solidFill>
                            <a:srgbClr val="24425D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6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150" b="0" spc="206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</a:tbl>
          </a:graphicData>
        </a:graphic>
      </p:graphicFrame>
      <p:pic>
        <p:nvPicPr>
          <p:cNvPr id="26" name="illust" descr="riko_pe_suiei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26719" y="517225"/>
            <a:ext cx="902546" cy="902546"/>
          </a:xfrm>
          <a:prstGeom prst="rect">
            <a:avLst/>
          </a:prstGeom>
        </p:spPr>
      </p:pic>
      <p:sp>
        <p:nvSpPr>
          <p:cNvPr id="27" name="arttile"/>
          <p:cNvSpPr/>
          <p:nvPr/>
        </p:nvSpPr>
        <p:spPr>
          <a:xfrm>
            <a:off x="6191994" y="482500"/>
            <a:ext cx="971996" cy="971996"/>
          </a:xfrm>
          <a:prstGeom prst="roundRect">
            <a:avLst>
              <a:gd name="adj" fmla="val 9259"/>
            </a:avLst>
          </a:prstGeom>
          <a:noFill/>
          <a:ln w="9525">
            <a:solidFill>
              <a:srgbClr val="31597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28" name="text"/>
          <p:cNvSpPr txBox="1"/>
          <p:nvPr/>
        </p:nvSpPr>
        <p:spPr>
          <a:xfrm>
            <a:off x="467882" y="1378446"/>
            <a:ext cx="359899" cy="198834"/>
          </a:xfrm>
          <a:prstGeom prst="rect">
            <a:avLst/>
          </a:prstGeom>
          <a:noFill/>
        </p:spPr>
        <p:txBody>
          <a:bodyPr wrap="none" lIns="0" rIns="0" tIns="0" bIns="0" anchor="b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年</a:t>
            </a:r>
          </a:p>
        </p:txBody>
      </p:sp>
      <p:sp>
        <p:nvSpPr>
          <p:cNvPr id="29" name="text"/>
          <p:cNvSpPr txBox="1"/>
          <p:nvPr/>
        </p:nvSpPr>
        <p:spPr>
          <a:xfrm>
            <a:off x="1007682" y="1378446"/>
            <a:ext cx="359899" cy="198834"/>
          </a:xfrm>
          <a:prstGeom prst="rect">
            <a:avLst/>
          </a:prstGeom>
          <a:noFill/>
        </p:spPr>
        <p:txBody>
          <a:bodyPr wrap="none" lIns="0" rIns="0" tIns="0" bIns="0" anchor="b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組</a:t>
            </a:r>
          </a:p>
        </p:txBody>
      </p:sp>
      <p:sp>
        <p:nvSpPr>
          <p:cNvPr id="30" name="text"/>
          <p:cNvSpPr txBox="1"/>
          <p:nvPr/>
        </p:nvSpPr>
        <p:spPr>
          <a:xfrm>
            <a:off x="1547482" y="1378446"/>
            <a:ext cx="2159975" cy="198834"/>
          </a:xfrm>
          <a:prstGeom prst="rect">
            <a:avLst/>
          </a:prstGeom>
          <a:noFill/>
        </p:spPr>
        <p:txBody>
          <a:bodyPr wrap="none" lIns="0" rIns="0" tIns="0" bIns="0" anchor="b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名前</a:t>
            </a:r>
          </a:p>
        </p:txBody>
      </p:sp>
      <p:sp>
        <p:nvSpPr>
          <p:cNvPr id="31" name="text"/>
          <p:cNvSpPr txBox="1"/>
          <p:nvPr/>
        </p:nvSpPr>
        <p:spPr>
          <a:xfrm>
            <a:off x="503882" y="359866"/>
            <a:ext cx="2145852" cy="228897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1">
                <a:solidFill>
                  <a:srgbClr val="FFFFFF"/>
                </a:solidFill>
                <a:latin typeface="BIZ UDGothic"/>
                <a:ea typeface="BIZ UDゴシック"/>
                <a:cs typeface="BIZ UDゴシック"/>
              </a:rPr>
              <a:t>体育 学習カード 中学年（3・4年）</a:t>
            </a:r>
          </a:p>
        </p:txBody>
      </p:sp>
      <p:sp>
        <p:nvSpPr>
          <p:cNvPr id="32" name="text"/>
          <p:cNvSpPr txBox="1"/>
          <p:nvPr/>
        </p:nvSpPr>
        <p:spPr>
          <a:xfrm>
            <a:off x="395882" y="646360"/>
            <a:ext cx="5652194" cy="2095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1">
                <a:solidFill>
                  <a:srgbClr val="24425D"/>
                </a:solidFill>
                <a:latin typeface="BIZ UDGothic"/>
                <a:ea typeface="BIZ UDゴシック"/>
                <a:cs typeface="BIZ UDゴシック"/>
              </a:rPr>
              <a:t>浮いて進む・もぐる・浮く</a:t>
            </a:r>
          </a:p>
        </p:txBody>
      </p:sp>
      <p:sp>
        <p:nvSpPr>
          <p:cNvPr id="33" name="text"/>
          <p:cNvSpPr txBox="1"/>
          <p:nvPr/>
        </p:nvSpPr>
        <p:spPr>
          <a:xfrm>
            <a:off x="395882" y="877490"/>
            <a:ext cx="5652194" cy="41463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2440"/>
              </a:lnSpc>
            </a:pPr>
            <a:r>
              <a:rPr sz="20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水泳運動</a:t>
            </a:r>
          </a:p>
        </p:txBody>
      </p:sp>
      <p:sp>
        <p:nvSpPr>
          <p:cNvPr id="34" name="text"/>
          <p:cNvSpPr txBox="1"/>
          <p:nvPr/>
        </p:nvSpPr>
        <p:spPr>
          <a:xfrm>
            <a:off x="582959" y="1816744"/>
            <a:ext cx="1220985" cy="21356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80"/>
              </a:lnSpc>
            </a:pPr>
            <a:r>
              <a:rPr sz="1120" b="1">
                <a:solidFill>
                  <a:srgbClr val="24425D"/>
                </a:solidFill>
                <a:latin typeface="BIZ UDGothic"/>
                <a:ea typeface="BIZ UDゴシック"/>
                <a:cs typeface="BIZ UDゴシック"/>
              </a:rPr>
              <a:t>たんげんの めあて</a:t>
            </a:r>
          </a:p>
        </p:txBody>
      </p:sp>
      <p:sp>
        <p:nvSpPr>
          <p:cNvPr id="35" name="text"/>
          <p:cNvSpPr txBox="1"/>
          <p:nvPr/>
        </p:nvSpPr>
        <p:spPr>
          <a:xfrm>
            <a:off x="582959" y="2718494"/>
            <a:ext cx="1868983" cy="21356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80"/>
              </a:lnSpc>
            </a:pPr>
            <a:r>
              <a:rPr sz="1120" b="1">
                <a:solidFill>
                  <a:srgbClr val="24425D"/>
                </a:solidFill>
                <a:latin typeface="BIZ UDGothic"/>
                <a:ea typeface="BIZ UDゴシック"/>
                <a:cs typeface="BIZ UDゴシック"/>
              </a:rPr>
              <a:t>できるように なりたい こと</a:t>
            </a:r>
          </a:p>
        </p:txBody>
      </p:sp>
      <p:sp>
        <p:nvSpPr>
          <p:cNvPr id="36" name="text"/>
          <p:cNvSpPr txBox="1"/>
          <p:nvPr/>
        </p:nvSpPr>
        <p:spPr>
          <a:xfrm>
            <a:off x="582959" y="4698950"/>
            <a:ext cx="1127968" cy="21356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80"/>
              </a:lnSpc>
            </a:pPr>
            <a:r>
              <a:rPr sz="1120" b="1">
                <a:solidFill>
                  <a:srgbClr val="24425D"/>
                </a:solidFill>
                <a:latin typeface="BIZ UDGothic"/>
                <a:ea typeface="BIZ UDゴシック"/>
                <a:cs typeface="BIZ UDゴシック"/>
              </a:rPr>
              <a:t>うまく なる コツ</a:t>
            </a:r>
          </a:p>
        </p:txBody>
      </p:sp>
      <p:sp>
        <p:nvSpPr>
          <p:cNvPr id="37" name="text"/>
          <p:cNvSpPr txBox="1"/>
          <p:nvPr/>
        </p:nvSpPr>
        <p:spPr>
          <a:xfrm>
            <a:off x="582959" y="6030069"/>
            <a:ext cx="1082873" cy="261193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80"/>
              </a:lnSpc>
            </a:pPr>
            <a:r>
              <a:rPr sz="1120" b="1">
                <a:solidFill>
                  <a:srgbClr val="24425D"/>
                </a:solidFill>
                <a:latin typeface="BIZ UDGothic"/>
                <a:ea typeface="BIZ UDゴシック"/>
                <a:cs typeface="BIZ UDゴシック"/>
              </a:rPr>
              <a:t>毎時間の きろく</a:t>
            </a:r>
          </a:p>
        </p:txBody>
      </p:sp>
      <p:sp>
        <p:nvSpPr>
          <p:cNvPr id="38" name="text"/>
          <p:cNvSpPr txBox="1"/>
          <p:nvPr/>
        </p:nvSpPr>
        <p:spPr>
          <a:xfrm>
            <a:off x="582959" y="8759279"/>
            <a:ext cx="1511647" cy="21356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80"/>
              </a:lnSpc>
            </a:pPr>
            <a:r>
              <a:rPr sz="1120" b="1">
                <a:solidFill>
                  <a:srgbClr val="24425D"/>
                </a:solidFill>
                <a:latin typeface="BIZ UDGothic"/>
                <a:ea typeface="BIZ UDゴシック"/>
                <a:cs typeface="BIZ UDゴシック"/>
              </a:rPr>
              <a:t>たんげんの ふりかえり</a:t>
            </a:r>
          </a:p>
        </p:txBody>
      </p:sp>
      <p:sp>
        <p:nvSpPr>
          <p:cNvPr id="39" name="text"/>
          <p:cNvSpPr txBox="1"/>
          <p:nvPr/>
        </p:nvSpPr>
        <p:spPr>
          <a:xfrm>
            <a:off x="2559694" y="2739479"/>
            <a:ext cx="1690985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0">
                <a:solidFill>
                  <a:srgbClr val="666666"/>
                </a:solidFill>
                <a:latin typeface="BIZ UDGothic"/>
                <a:ea typeface="BIZ UDゴシック"/>
                <a:cs typeface="BIZ UDゴシック"/>
              </a:rPr>
              <a:t>できたら ◎○△に 〇を つけよう</a:t>
            </a:r>
          </a:p>
        </p:txBody>
      </p:sp>
      <p:sp>
        <p:nvSpPr>
          <p:cNvPr id="40" name="text"/>
          <p:cNvSpPr txBox="1"/>
          <p:nvPr/>
        </p:nvSpPr>
        <p:spPr>
          <a:xfrm>
            <a:off x="2202358" y="8761214"/>
            <a:ext cx="2750343" cy="2095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0">
                <a:solidFill>
                  <a:srgbClr val="666666"/>
                </a:solidFill>
                <a:latin typeface="BIZ UDGothic"/>
                <a:ea typeface="BIZ UDゴシック"/>
                <a:cs typeface="BIZ UDゴシック"/>
              </a:rPr>
              <a:t>できるように なった こと・およげた きょりを 書こう</a:t>
            </a:r>
          </a:p>
        </p:txBody>
      </p:sp>
      <p:sp>
        <p:nvSpPr>
          <p:cNvPr id="41" name="text"/>
          <p:cNvSpPr txBox="1"/>
          <p:nvPr/>
        </p:nvSpPr>
        <p:spPr>
          <a:xfrm>
            <a:off x="484584" y="3063775"/>
            <a:ext cx="1782663" cy="18975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490"/>
              </a:lnSpc>
            </a:pPr>
            <a:r>
              <a:rPr sz="115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ボビング（もぐって パッ）</a:t>
            </a:r>
          </a:p>
        </p:txBody>
      </p:sp>
      <p:sp>
        <p:nvSpPr>
          <p:cNvPr id="42" name="text"/>
          <p:cNvSpPr txBox="1"/>
          <p:nvPr/>
        </p:nvSpPr>
        <p:spPr>
          <a:xfrm>
            <a:off x="3922514" y="3030438"/>
            <a:ext cx="1460748" cy="25643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490"/>
              </a:lnSpc>
            </a:pPr>
            <a:r>
              <a:rPr sz="115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だるま浮き・ふし浮き</a:t>
            </a:r>
          </a:p>
        </p:txBody>
      </p:sp>
      <p:sp>
        <p:nvSpPr>
          <p:cNvPr id="43" name="text"/>
          <p:cNvSpPr txBox="1"/>
          <p:nvPr/>
        </p:nvSpPr>
        <p:spPr>
          <a:xfrm>
            <a:off x="484584" y="3447901"/>
            <a:ext cx="438298" cy="25643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490"/>
              </a:lnSpc>
            </a:pPr>
            <a:r>
              <a:rPr sz="115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背浮き</a:t>
            </a:r>
          </a:p>
        </p:txBody>
      </p:sp>
      <p:sp>
        <p:nvSpPr>
          <p:cNvPr id="44" name="text"/>
          <p:cNvSpPr txBox="1"/>
          <p:nvPr/>
        </p:nvSpPr>
        <p:spPr>
          <a:xfrm>
            <a:off x="3922514" y="3447901"/>
            <a:ext cx="438447" cy="25643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490"/>
              </a:lnSpc>
            </a:pPr>
            <a:r>
              <a:rPr sz="115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け伸び</a:t>
            </a:r>
          </a:p>
        </p:txBody>
      </p:sp>
      <p:sp>
        <p:nvSpPr>
          <p:cNvPr id="45" name="text"/>
          <p:cNvSpPr txBox="1"/>
          <p:nvPr/>
        </p:nvSpPr>
        <p:spPr>
          <a:xfrm>
            <a:off x="484584" y="3865364"/>
            <a:ext cx="1595139" cy="25643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490"/>
              </a:lnSpc>
            </a:pPr>
            <a:r>
              <a:rPr sz="115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ばた足泳ぎ（ビート板）</a:t>
            </a:r>
          </a:p>
        </p:txBody>
      </p:sp>
      <p:sp>
        <p:nvSpPr>
          <p:cNvPr id="46" name="text"/>
          <p:cNvSpPr txBox="1"/>
          <p:nvPr/>
        </p:nvSpPr>
        <p:spPr>
          <a:xfrm>
            <a:off x="3922514" y="3865364"/>
            <a:ext cx="1163984" cy="25643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490"/>
              </a:lnSpc>
            </a:pPr>
            <a:r>
              <a:rPr sz="115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面かぶりクロール</a:t>
            </a:r>
          </a:p>
        </p:txBody>
      </p:sp>
      <p:sp>
        <p:nvSpPr>
          <p:cNvPr id="47" name="text"/>
          <p:cNvSpPr txBox="1"/>
          <p:nvPr/>
        </p:nvSpPr>
        <p:spPr>
          <a:xfrm>
            <a:off x="484584" y="4282826"/>
            <a:ext cx="870644" cy="25643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490"/>
              </a:lnSpc>
            </a:pPr>
            <a:r>
              <a:rPr sz="115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かえる足泳ぎ</a:t>
            </a:r>
          </a:p>
        </p:txBody>
      </p:sp>
      <p:sp>
        <p:nvSpPr>
          <p:cNvPr id="48" name="text"/>
          <p:cNvSpPr txBox="1"/>
          <p:nvPr/>
        </p:nvSpPr>
        <p:spPr>
          <a:xfrm>
            <a:off x="3025378" y="3049190"/>
            <a:ext cx="611832" cy="21892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730"/>
              </a:lnSpc>
            </a:pPr>
            <a:r>
              <a:rPr sz="1150" b="0" spc="229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49" name="text"/>
          <p:cNvSpPr txBox="1"/>
          <p:nvPr/>
        </p:nvSpPr>
        <p:spPr>
          <a:xfrm>
            <a:off x="6463456" y="3049190"/>
            <a:ext cx="611832" cy="21892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730"/>
              </a:lnSpc>
            </a:pPr>
            <a:r>
              <a:rPr sz="1150" b="0" spc="229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50" name="text"/>
          <p:cNvSpPr txBox="1"/>
          <p:nvPr/>
        </p:nvSpPr>
        <p:spPr>
          <a:xfrm>
            <a:off x="3025378" y="3466653"/>
            <a:ext cx="611832" cy="21892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730"/>
              </a:lnSpc>
            </a:pPr>
            <a:r>
              <a:rPr sz="1150" b="0" spc="229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51" name="text"/>
          <p:cNvSpPr txBox="1"/>
          <p:nvPr/>
        </p:nvSpPr>
        <p:spPr>
          <a:xfrm>
            <a:off x="6463456" y="3466653"/>
            <a:ext cx="611832" cy="21892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730"/>
              </a:lnSpc>
            </a:pPr>
            <a:r>
              <a:rPr sz="1150" b="0" spc="229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52" name="text"/>
          <p:cNvSpPr txBox="1"/>
          <p:nvPr/>
        </p:nvSpPr>
        <p:spPr>
          <a:xfrm>
            <a:off x="3025378" y="3884116"/>
            <a:ext cx="611832" cy="21892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730"/>
              </a:lnSpc>
            </a:pPr>
            <a:r>
              <a:rPr sz="1150" b="0" spc="229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53" name="text"/>
          <p:cNvSpPr txBox="1"/>
          <p:nvPr/>
        </p:nvSpPr>
        <p:spPr>
          <a:xfrm>
            <a:off x="6463456" y="3884116"/>
            <a:ext cx="611832" cy="21892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730"/>
              </a:lnSpc>
            </a:pPr>
            <a:r>
              <a:rPr sz="1150" b="0" spc="229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54" name="text"/>
          <p:cNvSpPr txBox="1"/>
          <p:nvPr/>
        </p:nvSpPr>
        <p:spPr>
          <a:xfrm>
            <a:off x="3025378" y="4301579"/>
            <a:ext cx="611832" cy="21892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730"/>
              </a:lnSpc>
            </a:pPr>
            <a:r>
              <a:rPr sz="1150" b="0" spc="229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55" name="dot"/>
          <p:cNvSpPr/>
          <p:nvPr/>
        </p:nvSpPr>
        <p:spPr>
          <a:xfrm>
            <a:off x="534908" y="5116415"/>
            <a:ext cx="86614" cy="86614"/>
          </a:xfrm>
          <a:prstGeom prst="ellipse">
            <a:avLst/>
          </a:prstGeom>
          <a:solidFill>
            <a:srgbClr val="2B2B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text"/>
          <p:cNvSpPr txBox="1"/>
          <p:nvPr/>
        </p:nvSpPr>
        <p:spPr>
          <a:xfrm>
            <a:off x="729843" y="5054947"/>
            <a:ext cx="6316721" cy="2476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50"/>
              </a:lnSpc>
            </a:pPr>
            <a:r>
              <a:rPr sz="110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いきは 水の 中で ゆっくり はいて、パッと すう</a:t>
            </a:r>
          </a:p>
        </p:txBody>
      </p:sp>
      <p:sp>
        <p:nvSpPr>
          <p:cNvPr id="57" name="dot"/>
          <p:cNvSpPr/>
          <p:nvPr/>
        </p:nvSpPr>
        <p:spPr>
          <a:xfrm>
            <a:off x="534908" y="5378352"/>
            <a:ext cx="86614" cy="86614"/>
          </a:xfrm>
          <a:prstGeom prst="ellipse">
            <a:avLst/>
          </a:prstGeom>
          <a:solidFill>
            <a:srgbClr val="2B2B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text"/>
          <p:cNvSpPr txBox="1"/>
          <p:nvPr/>
        </p:nvSpPr>
        <p:spPr>
          <a:xfrm>
            <a:off x="729843" y="5316884"/>
            <a:ext cx="6316721" cy="2476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50"/>
              </a:lnSpc>
            </a:pPr>
            <a:r>
              <a:rPr sz="110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体を まっすぐ のばすと よく すすむ</a:t>
            </a:r>
          </a:p>
        </p:txBody>
      </p:sp>
      <p:sp>
        <p:nvSpPr>
          <p:cNvPr id="59" name="dot"/>
          <p:cNvSpPr/>
          <p:nvPr/>
        </p:nvSpPr>
        <p:spPr>
          <a:xfrm>
            <a:off x="534908" y="5640290"/>
            <a:ext cx="86614" cy="86614"/>
          </a:xfrm>
          <a:prstGeom prst="ellipse">
            <a:avLst/>
          </a:prstGeom>
          <a:solidFill>
            <a:srgbClr val="2B2B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text"/>
          <p:cNvSpPr txBox="1"/>
          <p:nvPr/>
        </p:nvSpPr>
        <p:spPr>
          <a:xfrm>
            <a:off x="729843" y="5578822"/>
            <a:ext cx="6316721" cy="2476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50"/>
              </a:lnSpc>
            </a:pPr>
            <a:r>
              <a:rPr sz="110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きまりを まもって 安全に</a:t>
            </a:r>
          </a:p>
        </p:txBody>
      </p:sp>
      <p:sp>
        <p:nvSpPr>
          <p:cNvPr id="61" name="text"/>
          <p:cNvSpPr txBox="1"/>
          <p:nvPr/>
        </p:nvSpPr>
        <p:spPr>
          <a:xfrm>
            <a:off x="395882" y="10312151"/>
            <a:ext cx="2404467" cy="19987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280"/>
              </a:lnSpc>
            </a:pPr>
            <a:r>
              <a:rPr sz="850" b="0">
                <a:solidFill>
                  <a:srgbClr val="777777"/>
                </a:solidFill>
                <a:latin typeface="BIZ UDGothic"/>
                <a:ea typeface="BIZ UDゴシック"/>
                <a:cs typeface="BIZ UDゴシック"/>
              </a:rPr>
              <a:t>「できた」も「できなかった」も、次の ヒント。</a:t>
            </a:r>
          </a:p>
        </p:txBody>
      </p:sp>
      <p:sp>
        <p:nvSpPr>
          <p:cNvPr id="62" name="text"/>
          <p:cNvSpPr txBox="1"/>
          <p:nvPr/>
        </p:nvSpPr>
        <p:spPr>
          <a:xfrm>
            <a:off x="5382220" y="10331201"/>
            <a:ext cx="1781770" cy="16177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280"/>
              </a:lnSpc>
            </a:pPr>
            <a:r>
              <a:rPr sz="850" b="0">
                <a:solidFill>
                  <a:srgbClr val="777777"/>
                </a:solidFill>
                <a:latin typeface="BIZ UDGothic"/>
                <a:ea typeface="BIZ UDゴシック"/>
                <a:cs typeface="BIZ UDゴシック"/>
              </a:rPr>
              <a:t>© School Stock｜体育 学習カード</a:t>
            </a:r>
          </a:p>
        </p:txBody>
      </p:sp>
      <p:sp>
        <p:nvSpPr>
          <p:cNvPr id="63" name="ふりがな"/>
          <p:cNvSpPr txBox="1"/>
          <p:nvPr/>
        </p:nvSpPr>
        <p:spPr>
          <a:xfrm>
            <a:off x="395882" y="640960"/>
            <a:ext cx="114151" cy="571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380"/>
              </a:lnSpc>
            </a:pPr>
            <a:r>
              <a:rPr sz="380" b="1" spc="520">
                <a:solidFill>
                  <a:srgbClr val="24425D"/>
                </a:solidFill>
                <a:latin typeface="BIZ UDGothic"/>
                <a:ea typeface="BIZ UDゴシック"/>
                <a:cs typeface="BIZ UDゴシック"/>
              </a:rPr>
              <a:t>う</a:t>
            </a:r>
          </a:p>
        </p:txBody>
      </p:sp>
      <p:sp>
        <p:nvSpPr>
          <p:cNvPr id="64" name="ふりがな"/>
          <p:cNvSpPr txBox="1"/>
          <p:nvPr/>
        </p:nvSpPr>
        <p:spPr>
          <a:xfrm>
            <a:off x="735359" y="640960"/>
            <a:ext cx="114151" cy="571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380"/>
              </a:lnSpc>
            </a:pPr>
            <a:r>
              <a:rPr sz="380" b="1" spc="71">
                <a:solidFill>
                  <a:srgbClr val="24425D"/>
                </a:solidFill>
                <a:latin typeface="BIZ UDGothic"/>
                <a:ea typeface="BIZ UDゴシック"/>
                <a:cs typeface="BIZ UDゴシック"/>
              </a:rPr>
              <a:t>すす</a:t>
            </a:r>
          </a:p>
        </p:txBody>
      </p:sp>
      <p:sp>
        <p:nvSpPr>
          <p:cNvPr id="65" name="ふりがな"/>
          <p:cNvSpPr txBox="1"/>
          <p:nvPr/>
        </p:nvSpPr>
        <p:spPr>
          <a:xfrm>
            <a:off x="1530994" y="640960"/>
            <a:ext cx="114151" cy="571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380"/>
              </a:lnSpc>
            </a:pPr>
            <a:r>
              <a:rPr sz="380" b="1" spc="520">
                <a:solidFill>
                  <a:srgbClr val="24425D"/>
                </a:solidFill>
                <a:latin typeface="BIZ UDGothic"/>
                <a:ea typeface="BIZ UDゴシック"/>
                <a:cs typeface="BIZ UDゴシック"/>
              </a:rPr>
              <a:t>う</a:t>
            </a:r>
          </a:p>
        </p:txBody>
      </p:sp>
      <p:sp>
        <p:nvSpPr>
          <p:cNvPr id="66" name="ふりがな"/>
          <p:cNvSpPr txBox="1"/>
          <p:nvPr/>
        </p:nvSpPr>
        <p:spPr>
          <a:xfrm>
            <a:off x="395882" y="862565"/>
            <a:ext cx="1015603" cy="1333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840"/>
              </a:lnSpc>
            </a:pPr>
            <a:r>
              <a:rPr sz="840" b="1" spc="159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すいえいうんどう</a:t>
            </a:r>
          </a:p>
        </p:txBody>
      </p:sp>
      <p:sp>
        <p:nvSpPr>
          <p:cNvPr id="67" name="ふりがな"/>
          <p:cNvSpPr txBox="1"/>
          <p:nvPr/>
        </p:nvSpPr>
        <p:spPr>
          <a:xfrm>
            <a:off x="4360664" y="3025038"/>
            <a:ext cx="146000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80"/>
              </a:lnSpc>
            </a:pPr>
            <a:r>
              <a:rPr sz="480" b="1" spc="666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う</a:t>
            </a:r>
          </a:p>
        </p:txBody>
      </p:sp>
      <p:sp>
        <p:nvSpPr>
          <p:cNvPr id="68" name="ふりがな"/>
          <p:cNvSpPr txBox="1"/>
          <p:nvPr/>
        </p:nvSpPr>
        <p:spPr>
          <a:xfrm>
            <a:off x="5090963" y="3025038"/>
            <a:ext cx="146000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80"/>
              </a:lnSpc>
            </a:pPr>
            <a:r>
              <a:rPr sz="480" b="1" spc="666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う</a:t>
            </a:r>
          </a:p>
        </p:txBody>
      </p:sp>
      <p:sp>
        <p:nvSpPr>
          <p:cNvPr id="69" name="ふりがな"/>
          <p:cNvSpPr txBox="1"/>
          <p:nvPr/>
        </p:nvSpPr>
        <p:spPr>
          <a:xfrm>
            <a:off x="484584" y="3442501"/>
            <a:ext cx="292000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80"/>
              </a:lnSpc>
            </a:pPr>
            <a:r>
              <a:rPr sz="480" b="1" spc="666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せう</a:t>
            </a:r>
          </a:p>
        </p:txBody>
      </p:sp>
      <p:sp>
        <p:nvSpPr>
          <p:cNvPr id="70" name="ふりがな"/>
          <p:cNvSpPr txBox="1"/>
          <p:nvPr/>
        </p:nvSpPr>
        <p:spPr>
          <a:xfrm>
            <a:off x="4068663" y="3442501"/>
            <a:ext cx="146000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80"/>
              </a:lnSpc>
            </a:pPr>
            <a:r>
              <a:rPr sz="480" b="1" spc="666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の</a:t>
            </a:r>
          </a:p>
        </p:txBody>
      </p:sp>
      <p:sp>
        <p:nvSpPr>
          <p:cNvPr id="71" name="ふりがな"/>
          <p:cNvSpPr txBox="1"/>
          <p:nvPr/>
        </p:nvSpPr>
        <p:spPr>
          <a:xfrm>
            <a:off x="776733" y="3859964"/>
            <a:ext cx="292149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80"/>
              </a:lnSpc>
            </a:pPr>
            <a:r>
              <a:rPr sz="480" b="1" spc="92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あしおよ</a:t>
            </a:r>
          </a:p>
        </p:txBody>
      </p:sp>
      <p:sp>
        <p:nvSpPr>
          <p:cNvPr id="72" name="ふりがな"/>
          <p:cNvSpPr txBox="1"/>
          <p:nvPr/>
        </p:nvSpPr>
        <p:spPr>
          <a:xfrm>
            <a:off x="1787425" y="3859964"/>
            <a:ext cx="146149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80"/>
              </a:lnSpc>
            </a:pPr>
            <a:r>
              <a:rPr sz="480" b="1" spc="92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ばん</a:t>
            </a:r>
          </a:p>
        </p:txBody>
      </p:sp>
      <p:sp>
        <p:nvSpPr>
          <p:cNvPr id="73" name="ふりがな"/>
          <p:cNvSpPr txBox="1"/>
          <p:nvPr/>
        </p:nvSpPr>
        <p:spPr>
          <a:xfrm>
            <a:off x="3922514" y="3859964"/>
            <a:ext cx="146149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80"/>
              </a:lnSpc>
            </a:pPr>
            <a:r>
              <a:rPr sz="480" b="1" spc="92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めん</a:t>
            </a:r>
          </a:p>
        </p:txBody>
      </p:sp>
      <p:sp>
        <p:nvSpPr>
          <p:cNvPr id="74" name="ふりがな"/>
          <p:cNvSpPr txBox="1"/>
          <p:nvPr/>
        </p:nvSpPr>
        <p:spPr>
          <a:xfrm>
            <a:off x="916930" y="4277426"/>
            <a:ext cx="292149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80"/>
              </a:lnSpc>
            </a:pPr>
            <a:r>
              <a:rPr sz="480" b="1" spc="92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あしおよ</a:t>
            </a:r>
          </a:p>
        </p:txBody>
      </p:sp>
      <p:sp>
        <p:nvSpPr>
          <p:cNvPr id="75" name="ふりがな"/>
          <p:cNvSpPr txBox="1"/>
          <p:nvPr/>
        </p:nvSpPr>
        <p:spPr>
          <a:xfrm>
            <a:off x="1151036" y="5049547"/>
            <a:ext cx="139600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59"/>
              </a:lnSpc>
            </a:pPr>
            <a:r>
              <a:rPr sz="459" b="0" spc="87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みず</a:t>
            </a:r>
          </a:p>
        </p:txBody>
      </p:sp>
      <p:sp>
        <p:nvSpPr>
          <p:cNvPr id="76" name="ふりがな"/>
          <p:cNvSpPr txBox="1"/>
          <p:nvPr/>
        </p:nvSpPr>
        <p:spPr>
          <a:xfrm>
            <a:off x="1469231" y="5049547"/>
            <a:ext cx="139600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59"/>
              </a:lnSpc>
            </a:pPr>
            <a:r>
              <a:rPr sz="459" b="0" spc="87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なか</a:t>
            </a:r>
          </a:p>
        </p:txBody>
      </p:sp>
      <p:sp>
        <p:nvSpPr>
          <p:cNvPr id="77" name="ふりがな"/>
          <p:cNvSpPr txBox="1"/>
          <p:nvPr/>
        </p:nvSpPr>
        <p:spPr>
          <a:xfrm>
            <a:off x="693241" y="5311484"/>
            <a:ext cx="176063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59"/>
              </a:lnSpc>
            </a:pPr>
            <a:r>
              <a:rPr sz="459" b="0" spc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からだ</a:t>
            </a:r>
          </a:p>
        </p:txBody>
      </p:sp>
      <p:sp>
        <p:nvSpPr>
          <p:cNvPr id="78" name="ふりがな"/>
          <p:cNvSpPr txBox="1"/>
          <p:nvPr/>
        </p:nvSpPr>
        <p:spPr>
          <a:xfrm>
            <a:off x="1883866" y="5573422"/>
            <a:ext cx="279350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59"/>
              </a:lnSpc>
            </a:pPr>
            <a:r>
              <a:rPr sz="459" b="0" spc="87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あんぜん</a:t>
            </a:r>
          </a:p>
        </p:txBody>
      </p:sp>
      <p:sp>
        <p:nvSpPr>
          <p:cNvPr id="79" name="ふりがな"/>
          <p:cNvSpPr txBox="1"/>
          <p:nvPr/>
        </p:nvSpPr>
        <p:spPr>
          <a:xfrm>
            <a:off x="582959" y="6024669"/>
            <a:ext cx="444549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70"/>
              </a:lnSpc>
            </a:pPr>
            <a:r>
              <a:rPr sz="470" b="1" spc="228">
                <a:solidFill>
                  <a:srgbClr val="24425D"/>
                </a:solidFill>
                <a:latin typeface="BIZ UDGothic"/>
                <a:ea typeface="BIZ UDゴシック"/>
                <a:cs typeface="BIZ UDゴシック"/>
              </a:rPr>
              <a:t>まいじかん</a:t>
            </a:r>
          </a:p>
        </p:txBody>
      </p:sp>
      <p:sp>
        <p:nvSpPr>
          <p:cNvPr id="80" name="ふりがな"/>
          <p:cNvSpPr txBox="1"/>
          <p:nvPr/>
        </p:nvSpPr>
        <p:spPr>
          <a:xfrm>
            <a:off x="4615457" y="8755814"/>
            <a:ext cx="114151" cy="571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380"/>
              </a:lnSpc>
            </a:pPr>
            <a:r>
              <a:rPr sz="380" b="0" spc="520">
                <a:solidFill>
                  <a:srgbClr val="666666"/>
                </a:solidFill>
                <a:latin typeface="BIZ UDGothic"/>
                <a:ea typeface="BIZ UDゴシック"/>
                <a:cs typeface="BIZ UDゴシック"/>
              </a:rPr>
              <a:t>か</a:t>
            </a:r>
          </a:p>
        </p:txBody>
      </p:sp>
      <p:sp>
        <p:nvSpPr>
          <p:cNvPr id="81" name="ふりがな"/>
          <p:cNvSpPr txBox="1"/>
          <p:nvPr/>
        </p:nvSpPr>
        <p:spPr>
          <a:xfrm>
            <a:off x="2122586" y="10306751"/>
            <a:ext cx="107900" cy="571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360"/>
              </a:lnSpc>
            </a:pPr>
            <a:r>
              <a:rPr sz="360" b="0" spc="67">
                <a:solidFill>
                  <a:srgbClr val="777777"/>
                </a:solidFill>
                <a:latin typeface="BIZ UDGothic"/>
                <a:ea typeface="BIZ UDゴシック"/>
                <a:cs typeface="BIZ UDゴシック"/>
              </a:rPr>
              <a:t>つぎ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