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822960"/>
            <a:ext cx="548640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C9C9CF"/>
                </a:solidFill>
                <a:latin typeface="BIZ UDPGothic"/>
                <a:ea typeface="BIZ UDPGothic"/>
              </a:rPr>
              <a:t>4年 体育  ネット型（がた）ゲーム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1463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8800" b="1">
                <a:solidFill>
                  <a:srgbClr val="FFFFFF"/>
                </a:solidFill>
                <a:latin typeface="BIZ UDPGothic"/>
                <a:ea typeface="BIZ UDPGothic"/>
              </a:rPr>
              <a:t>キャッチバレー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971800"/>
            <a:ext cx="1005840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F2B705"/>
                </a:solidFill>
                <a:latin typeface="BIZ UDPGothic"/>
                <a:ea typeface="BIZ UDPGothic"/>
              </a:rPr>
              <a:t>ボールを落とさず  つないで  かえそう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778240" y="4023360"/>
            <a:ext cx="0" cy="228600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6949440" y="6309360"/>
            <a:ext cx="384048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7498079" y="4206240"/>
            <a:ext cx="640080" cy="64008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cxnSp>
        <p:nvCxnSpPr>
          <p:cNvPr id="8" name="Connector 7"/>
          <p:cNvCxnSpPr/>
          <p:nvPr/>
        </p:nvCxnSpPr>
        <p:spPr>
          <a:xfrm flipV="1">
            <a:off x="8138160" y="3931920"/>
            <a:ext cx="1371600" cy="411480"/>
          </a:xfrm>
          <a:prstGeom prst="line">
            <a:avLst/>
          </a:prstGeom>
          <a:ln w="38100">
            <a:solidFill>
              <a:srgbClr val="FFFFFF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31520" y="6172200"/>
            <a:ext cx="54864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C9C9CF"/>
                </a:solidFill>
                <a:latin typeface="BIZ UDPGothic"/>
                <a:ea typeface="BIZ UDPGothic"/>
              </a:rPr>
              <a:t>© School Stock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これからの7時間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ネット型（がた）ゲームを みんなで楽しめるようにしていこう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5" name="Oval 4"/>
          <p:cNvSpPr/>
          <p:nvPr/>
        </p:nvSpPr>
        <p:spPr>
          <a:xfrm>
            <a:off x="960120" y="2148840"/>
            <a:ext cx="685800" cy="68580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3017520"/>
            <a:ext cx="1463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ボールに</a:t>
            </a:r>
          </a:p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なれる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91640" y="2487168"/>
            <a:ext cx="822960" cy="0"/>
          </a:xfrm>
          <a:prstGeom prst="line">
            <a:avLst/>
          </a:prstGeom>
          <a:ln w="25400">
            <a:solidFill>
              <a:srgbClr val="C9C9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2560320" y="2148840"/>
            <a:ext cx="685800" cy="68580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48840" y="3017520"/>
            <a:ext cx="1463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キャッチ</a:t>
            </a:r>
          </a:p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バレーを</a:t>
            </a:r>
          </a:p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やってみる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291840" y="2487168"/>
            <a:ext cx="822960" cy="0"/>
          </a:xfrm>
          <a:prstGeom prst="line">
            <a:avLst/>
          </a:prstGeom>
          <a:ln w="25400">
            <a:solidFill>
              <a:srgbClr val="C9C9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160520" y="2148840"/>
            <a:ext cx="685800" cy="68580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749039" y="3017520"/>
            <a:ext cx="1463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落ちる</a:t>
            </a:r>
          </a:p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ところへ</a:t>
            </a:r>
          </a:p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動く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892040" y="2487168"/>
            <a:ext cx="822960" cy="0"/>
          </a:xfrm>
          <a:prstGeom prst="line">
            <a:avLst/>
          </a:prstGeom>
          <a:ln w="25400">
            <a:solidFill>
              <a:srgbClr val="C9C9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760720" y="2148840"/>
            <a:ext cx="685800" cy="68580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BIZ UDPGothic"/>
                <a:ea typeface="BIZ UDPGothic"/>
              </a:rPr>
              <a:t>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49240" y="3017520"/>
            <a:ext cx="1463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作戦と</a:t>
            </a:r>
          </a:p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役わり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492240" y="2487168"/>
            <a:ext cx="822960" cy="0"/>
          </a:xfrm>
          <a:prstGeom prst="line">
            <a:avLst/>
          </a:prstGeom>
          <a:ln w="25400">
            <a:solidFill>
              <a:srgbClr val="C9C9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360919" y="2148840"/>
            <a:ext cx="685800" cy="68580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BIZ UDPGothic"/>
                <a:ea typeface="BIZ UDPGothic"/>
              </a:rPr>
              <a:t>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49440" y="3017520"/>
            <a:ext cx="1463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ルールを</a:t>
            </a:r>
          </a:p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変えてみる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092440" y="2487168"/>
            <a:ext cx="822960" cy="0"/>
          </a:xfrm>
          <a:prstGeom prst="line">
            <a:avLst/>
          </a:prstGeom>
          <a:ln w="25400">
            <a:solidFill>
              <a:srgbClr val="C9C9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961119" y="2148840"/>
            <a:ext cx="685800" cy="68580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BIZ UDPGothic"/>
                <a:ea typeface="BIZ UDPGothic"/>
              </a:rPr>
              <a:t>6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49640" y="3017520"/>
            <a:ext cx="1463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記録を</a:t>
            </a:r>
          </a:p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とる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9692640" y="2487168"/>
            <a:ext cx="822960" cy="0"/>
          </a:xfrm>
          <a:prstGeom prst="line">
            <a:avLst/>
          </a:prstGeom>
          <a:ln w="25400">
            <a:solidFill>
              <a:srgbClr val="C9C9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0561319" y="2148840"/>
            <a:ext cx="685800" cy="68580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BIZ UDPGothic"/>
                <a:ea typeface="BIZ UDPGothic"/>
              </a:rPr>
              <a:t>7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149840" y="3017520"/>
            <a:ext cx="1463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ゲーム</a:t>
            </a:r>
          </a:p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大会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37760"/>
            <a:ext cx="11064240" cy="1097280"/>
          </a:xfrm>
          <a:prstGeom prst="roundRect">
            <a:avLst>
              <a:gd name="adj" fmla="val 8000"/>
            </a:avLst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200" b="1">
                <a:solidFill>
                  <a:srgbClr val="1D1D1F"/>
                </a:solidFill>
                <a:latin typeface="BIZ UDPGothic"/>
                <a:ea typeface="BIZ UDPGothic"/>
              </a:rPr>
              <a:t>毎時間  ゲーム → 作戦タイム → ゲーム → ふりかえり  の  じゅんばんで  すすめます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ネット型（がた）ゲームってなに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ネットをはさんで  ボールを  打ち合うゲーム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194560"/>
            <a:ext cx="6035040" cy="3291840"/>
          </a:xfrm>
          <a:prstGeom prst="rect">
            <a:avLst/>
          </a:prstGeom>
          <a:solidFill>
            <a:srgbClr val="F4E9D4"/>
          </a:solidFill>
          <a:ln w="31750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3931920" y="1965960"/>
            <a:ext cx="0" cy="3749040"/>
          </a:xfrm>
          <a:prstGeom prst="line">
            <a:avLst/>
          </a:prstGeom>
          <a:ln w="63500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83279" y="1627631"/>
            <a:ext cx="109728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1D1D1F"/>
                </a:solidFill>
                <a:latin typeface="BIZ UDPGothic"/>
                <a:ea typeface="BIZ UDPGothic"/>
              </a:rPr>
              <a:t>ネット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286000"/>
            <a:ext cx="2743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D6453D"/>
                </a:solidFill>
                <a:latin typeface="BIZ UDPGothic"/>
                <a:ea typeface="BIZ UDPGothic"/>
              </a:rPr>
              <a:t>自分たちのコート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2286000"/>
            <a:ext cx="27432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2F63C9"/>
                </a:solidFill>
                <a:latin typeface="BIZ UDPGothic"/>
                <a:ea typeface="BIZ UDPGothic"/>
              </a:rPr>
              <a:t>相手のコート</a:t>
            </a:r>
          </a:p>
        </p:txBody>
      </p:sp>
      <p:sp>
        <p:nvSpPr>
          <p:cNvPr id="10" name="Oval 9"/>
          <p:cNvSpPr/>
          <p:nvPr/>
        </p:nvSpPr>
        <p:spPr>
          <a:xfrm>
            <a:off x="5394960" y="4206240"/>
            <a:ext cx="502920" cy="50292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59" y="4754880"/>
            <a:ext cx="237744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600" b="1">
                <a:solidFill>
                  <a:srgbClr val="1D1D1F"/>
                </a:solidFill>
                <a:latin typeface="BIZ UDPGothic"/>
                <a:ea typeface="BIZ UDPGothic"/>
              </a:rPr>
              <a:t>ここに落ちたら1点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06640" y="2103120"/>
            <a:ext cx="4206240" cy="1005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l"/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相手のコートに  落としたら  1点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06640" y="3291839"/>
            <a:ext cx="4206240" cy="1005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l"/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自分のコートに  落とされないように  守る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06640" y="4480560"/>
            <a:ext cx="4206240" cy="1005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l"/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バレーボール  バドミントン</a:t>
            </a:r>
          </a:p>
          <a:p>
            <a:pPr algn="l"/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テニス  たっきゅう  も  なかま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キャッチバレーの  きほんのルール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まずは  このルールで  やってみよう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5" name="Oval 4"/>
          <p:cNvSpPr/>
          <p:nvPr/>
        </p:nvSpPr>
        <p:spPr>
          <a:xfrm>
            <a:off x="640080" y="2103120"/>
            <a:ext cx="594360" cy="59436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2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3040" y="2075688"/>
            <a:ext cx="4206240" cy="64008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D1D1F"/>
                </a:solidFill>
                <a:latin typeface="BIZ UDPGothic"/>
                <a:ea typeface="BIZ UDPGothic"/>
              </a:rPr>
              <a:t>3人 対 3人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0" y="2075688"/>
            <a:ext cx="5943600" cy="64008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5B5B60"/>
                </a:solidFill>
                <a:latin typeface="BIZ UDPGothic"/>
                <a:ea typeface="BIZ UDPGothic"/>
              </a:rPr>
              <a:t>チームは4人  1人は記録係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63040" y="2834640"/>
            <a:ext cx="10058400" cy="0"/>
          </a:xfrm>
          <a:prstGeom prst="line">
            <a:avLst/>
          </a:prstGeom>
          <a:ln w="12700">
            <a:solidFill>
              <a:srgbClr val="C9C9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640080" y="2971800"/>
            <a:ext cx="594360" cy="59436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2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944368"/>
            <a:ext cx="4206240" cy="64008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D1D1F"/>
                </a:solidFill>
                <a:latin typeface="BIZ UDPGothic"/>
                <a:ea typeface="BIZ UDPGothic"/>
              </a:rPr>
              <a:t>キャッチしてよい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0" y="2944368"/>
            <a:ext cx="5943600" cy="64008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5B5B60"/>
                </a:solidFill>
                <a:latin typeface="BIZ UDPGothic"/>
                <a:ea typeface="BIZ UDPGothic"/>
              </a:rPr>
              <a:t>とんできたボールは  とってよい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63040" y="3703320"/>
            <a:ext cx="10058400" cy="0"/>
          </a:xfrm>
          <a:prstGeom prst="line">
            <a:avLst/>
          </a:prstGeom>
          <a:ln w="12700">
            <a:solidFill>
              <a:srgbClr val="C9C9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640080" y="3840480"/>
            <a:ext cx="594360" cy="59436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2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3813048"/>
            <a:ext cx="4206240" cy="64008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D1D1F"/>
                </a:solidFill>
                <a:latin typeface="BIZ UDPGothic"/>
                <a:ea typeface="BIZ UDPGothic"/>
              </a:rPr>
              <a:t>3回で  かえす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0" y="3813048"/>
            <a:ext cx="5943600" cy="64008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5B5B60"/>
                </a:solidFill>
                <a:latin typeface="BIZ UDPGothic"/>
                <a:ea typeface="BIZ UDPGothic"/>
              </a:rPr>
              <a:t>チームで  3回さわって  相手へ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463040" y="4572000"/>
            <a:ext cx="10058400" cy="0"/>
          </a:xfrm>
          <a:prstGeom prst="line">
            <a:avLst/>
          </a:prstGeom>
          <a:ln w="12700">
            <a:solidFill>
              <a:srgbClr val="C9C9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640080" y="4709159"/>
            <a:ext cx="594360" cy="59436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200" b="1">
                <a:solidFill>
                  <a:srgbClr val="FFFFFF"/>
                </a:solidFill>
                <a:latin typeface="BIZ UDPGothic"/>
                <a:ea typeface="BIZ UDPGothic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4681727"/>
            <a:ext cx="4206240" cy="64008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D1D1F"/>
                </a:solidFill>
                <a:latin typeface="BIZ UDPGothic"/>
                <a:ea typeface="BIZ UDPGothic"/>
              </a:rPr>
              <a:t>持ったら  歩かない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0" y="4681727"/>
            <a:ext cx="5943600" cy="64008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5B5B60"/>
                </a:solidFill>
                <a:latin typeface="BIZ UDPGothic"/>
                <a:ea typeface="BIZ UDPGothic"/>
              </a:rPr>
              <a:t>ボールを持つのは  3びょうまで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463040" y="5440679"/>
            <a:ext cx="10058400" cy="0"/>
          </a:xfrm>
          <a:prstGeom prst="line">
            <a:avLst/>
          </a:prstGeom>
          <a:ln w="12700">
            <a:solidFill>
              <a:srgbClr val="C9C9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40080" y="5577840"/>
            <a:ext cx="594360" cy="59436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200" b="1">
                <a:solidFill>
                  <a:srgbClr val="FFFFFF"/>
                </a:solidFill>
                <a:latin typeface="BIZ UDPGothic"/>
                <a:ea typeface="BIZ UDPGothic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5550407"/>
            <a:ext cx="4206240" cy="64008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D1D1F"/>
                </a:solidFill>
                <a:latin typeface="BIZ UDPGothic"/>
                <a:ea typeface="BIZ UDPGothic"/>
              </a:rPr>
              <a:t>下から  投げる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0" y="5550407"/>
            <a:ext cx="5943600" cy="64008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5B5B60"/>
                </a:solidFill>
                <a:latin typeface="BIZ UDPGothic"/>
                <a:ea typeface="BIZ UDPGothic"/>
              </a:rPr>
              <a:t>サーブも  パスも  かえすときも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3回で  相手のコートへ  かえそう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1回目  2回目  3回目  に  それぞれの  しごとがある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94560"/>
            <a:ext cx="3291840" cy="3566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D645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377440"/>
            <a:ext cx="329184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D6453D"/>
                </a:solidFill>
                <a:latin typeface="BIZ UDPGothic"/>
                <a:ea typeface="BIZ UDPGothic"/>
              </a:rPr>
              <a:t>1回目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880360"/>
            <a:ext cx="3291840" cy="9144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4800" b="1">
                <a:solidFill>
                  <a:srgbClr val="1D1D1F"/>
                </a:solidFill>
                <a:latin typeface="BIZ UDPGothic"/>
                <a:ea typeface="BIZ UDPGothic"/>
              </a:rPr>
              <a:t>うける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4023360"/>
            <a:ext cx="2926080" cy="12801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100" b="0">
                <a:solidFill>
                  <a:srgbClr val="1D1D1F"/>
                </a:solidFill>
                <a:latin typeface="BIZ UDPGothic"/>
                <a:ea typeface="BIZ UDPGothic"/>
              </a:rPr>
              <a:t>とんできたボールを</a:t>
            </a:r>
          </a:p>
          <a:p>
            <a:pPr algn="ctr">
              <a:lnSpc>
                <a:spcPct val="115000"/>
              </a:lnSpc>
            </a:pPr>
            <a:r>
              <a:rPr sz="2100" b="0">
                <a:solidFill>
                  <a:srgbClr val="1D1D1F"/>
                </a:solidFill>
                <a:latin typeface="BIZ UDPGothic"/>
                <a:ea typeface="BIZ UDPGothic"/>
              </a:rPr>
              <a:t>しっかりキャッチ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77639" y="3977639"/>
            <a:ext cx="457201" cy="0"/>
          </a:xfrm>
          <a:prstGeom prst="line">
            <a:avLst/>
          </a:prstGeom>
          <a:ln w="50800">
            <a:solidFill>
              <a:srgbClr val="1D1D1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480560" y="2194560"/>
            <a:ext cx="3291840" cy="3566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80560" y="2377440"/>
            <a:ext cx="329184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F2B705"/>
                </a:solidFill>
                <a:latin typeface="BIZ UDPGothic"/>
                <a:ea typeface="BIZ UDPGothic"/>
              </a:rPr>
              <a:t>2回目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0" y="2880360"/>
            <a:ext cx="3291840" cy="9144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4800" b="1">
                <a:solidFill>
                  <a:srgbClr val="1D1D1F"/>
                </a:solidFill>
                <a:latin typeface="BIZ UDPGothic"/>
                <a:ea typeface="BIZ UDPGothic"/>
              </a:rPr>
              <a:t>つなぐ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4023360"/>
            <a:ext cx="2926080" cy="12801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100" b="0">
                <a:solidFill>
                  <a:srgbClr val="1D1D1F"/>
                </a:solidFill>
                <a:latin typeface="BIZ UDPGothic"/>
                <a:ea typeface="BIZ UDPGothic"/>
              </a:rPr>
              <a:t>味方の前に</a:t>
            </a:r>
          </a:p>
          <a:p>
            <a:pPr algn="ctr">
              <a:lnSpc>
                <a:spcPct val="115000"/>
              </a:lnSpc>
            </a:pPr>
            <a:r>
              <a:rPr sz="2100" b="0">
                <a:solidFill>
                  <a:srgbClr val="1D1D1F"/>
                </a:solidFill>
                <a:latin typeface="BIZ UDPGothic"/>
                <a:ea typeface="BIZ UDPGothic"/>
              </a:rPr>
              <a:t>高く  やさしく  投げる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818120" y="3977639"/>
            <a:ext cx="457200" cy="0"/>
          </a:xfrm>
          <a:prstGeom prst="line">
            <a:avLst/>
          </a:prstGeom>
          <a:ln w="50800">
            <a:solidFill>
              <a:srgbClr val="1D1D1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321040" y="2194560"/>
            <a:ext cx="3291840" cy="3566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2F63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21040" y="2377440"/>
            <a:ext cx="329184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2F63C9"/>
                </a:solidFill>
                <a:latin typeface="BIZ UDPGothic"/>
                <a:ea typeface="BIZ UDPGothic"/>
              </a:rPr>
              <a:t>3回目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2880360"/>
            <a:ext cx="3291840" cy="9144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4800" b="1">
                <a:solidFill>
                  <a:srgbClr val="1D1D1F"/>
                </a:solidFill>
                <a:latin typeface="BIZ UDPGothic"/>
                <a:ea typeface="BIZ UDPGothic"/>
              </a:rPr>
              <a:t>かえす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03919" y="4023360"/>
            <a:ext cx="2926080" cy="12801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100" b="0">
                <a:solidFill>
                  <a:srgbClr val="1D1D1F"/>
                </a:solidFill>
                <a:latin typeface="BIZ UDPGothic"/>
                <a:ea typeface="BIZ UDPGothic"/>
              </a:rPr>
              <a:t>あいているところへ</a:t>
            </a:r>
          </a:p>
          <a:p>
            <a:pPr algn="ctr">
              <a:lnSpc>
                <a:spcPct val="115000"/>
              </a:lnSpc>
            </a:pPr>
            <a:r>
              <a:rPr sz="2100" b="0">
                <a:solidFill>
                  <a:srgbClr val="1D1D1F"/>
                </a:solidFill>
                <a:latin typeface="BIZ UDPGothic"/>
                <a:ea typeface="BIZ UDPGothic"/>
              </a:rPr>
              <a:t>ネットをこえて  投げる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943600"/>
            <a:ext cx="1097280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5B5B60"/>
                </a:solidFill>
                <a:latin typeface="BIZ UDPGothic"/>
                <a:ea typeface="BIZ UDPGothic"/>
              </a:rPr>
              <a:t>2回目は  ネットの近くで  高く上げると  3回目が  かえしやすい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点が入るとき  と  サーブ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548640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D6453D"/>
                </a:solidFill>
                <a:latin typeface="BIZ UDPGothic"/>
                <a:ea typeface="BIZ UDPGothic"/>
              </a:rPr>
              <a:t>相手に1点  入るとき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5486400" cy="74980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l"/>
            <a:r>
              <a:rPr sz="2100" b="0">
                <a:solidFill>
                  <a:srgbClr val="1D1D1F"/>
                </a:solidFill>
                <a:latin typeface="BIZ UDPGothic"/>
                <a:ea typeface="BIZ UDPGothic"/>
              </a:rPr>
              <a:t>自分のコートに  ボールが落ちた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063240"/>
            <a:ext cx="5486400" cy="74980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l"/>
            <a:r>
              <a:rPr sz="2100" b="0">
                <a:solidFill>
                  <a:srgbClr val="1D1D1F"/>
                </a:solidFill>
                <a:latin typeface="BIZ UDPGothic"/>
                <a:ea typeface="BIZ UDPGothic"/>
              </a:rPr>
              <a:t>かえしたボールが  コートの外に落ちた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977639"/>
            <a:ext cx="5486400" cy="74980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l"/>
            <a:r>
              <a:rPr sz="2100" b="0">
                <a:solidFill>
                  <a:srgbClr val="1D1D1F"/>
                </a:solidFill>
                <a:latin typeface="BIZ UDPGothic"/>
                <a:ea typeface="BIZ UDPGothic"/>
              </a:rPr>
              <a:t>4回  さわってしまった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892040"/>
            <a:ext cx="5486400" cy="74980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l"/>
            <a:r>
              <a:rPr sz="2100" b="0">
                <a:solidFill>
                  <a:srgbClr val="1D1D1F"/>
                </a:solidFill>
                <a:latin typeface="BIZ UDPGothic"/>
                <a:ea typeface="BIZ UDPGothic"/>
              </a:rPr>
              <a:t>ボールを持って  歩いた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0" y="1554480"/>
            <a:ext cx="493776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2F63C9"/>
                </a:solidFill>
                <a:latin typeface="BIZ UDPGothic"/>
                <a:ea typeface="BIZ UDPGothic"/>
              </a:rPr>
              <a:t>サーブ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0" y="2148840"/>
            <a:ext cx="4937760" cy="74980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l"/>
            <a:r>
              <a:rPr sz="2100" b="0">
                <a:solidFill>
                  <a:srgbClr val="1D1D1F"/>
                </a:solidFill>
                <a:latin typeface="BIZ UDPGothic"/>
                <a:ea typeface="BIZ UDPGothic"/>
              </a:rPr>
              <a:t>うしろの線から  下から投げ入れる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75120" y="3063240"/>
            <a:ext cx="4937760" cy="74980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l"/>
            <a:r>
              <a:rPr sz="2100" b="0">
                <a:solidFill>
                  <a:srgbClr val="1D1D1F"/>
                </a:solidFill>
                <a:latin typeface="BIZ UDPGothic"/>
                <a:ea typeface="BIZ UDPGothic"/>
              </a:rPr>
              <a:t>点をとったチームが  サーブ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75120" y="3977639"/>
            <a:ext cx="4937760" cy="74980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l"/>
            <a:r>
              <a:rPr sz="2100" b="0">
                <a:solidFill>
                  <a:srgbClr val="1D1D1F"/>
                </a:solidFill>
                <a:latin typeface="BIZ UDPGothic"/>
                <a:ea typeface="BIZ UDPGothic"/>
              </a:rPr>
              <a:t>サーブをする人は  じゅんばんに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75120" y="4892040"/>
            <a:ext cx="4937760" cy="74980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l"/>
            <a:r>
              <a:rPr sz="2100" b="0">
                <a:solidFill>
                  <a:srgbClr val="1D1D1F"/>
                </a:solidFill>
                <a:latin typeface="BIZ UDPGothic"/>
                <a:ea typeface="BIZ UDPGothic"/>
              </a:rPr>
              <a:t>入らなかったら  もう1回  やってよい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5120" y="5897880"/>
            <a:ext cx="4937760" cy="41148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5B5B60"/>
                </a:solidFill>
                <a:latin typeface="BIZ UDPGothic"/>
                <a:ea typeface="BIZ UDPGothic"/>
              </a:rPr>
              <a:t>※サーブのやり直しは  クラスで決めよう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コートと  安全のやくそく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2103120"/>
            <a:ext cx="5852160" cy="3108960"/>
          </a:xfrm>
          <a:prstGeom prst="rect">
            <a:avLst/>
          </a:prstGeom>
          <a:solidFill>
            <a:srgbClr val="F4E9D4"/>
          </a:solidFill>
          <a:ln w="31750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3657600" y="1874519"/>
            <a:ext cx="0" cy="3566160"/>
          </a:xfrm>
          <a:prstGeom prst="line">
            <a:avLst/>
          </a:prstGeom>
          <a:ln w="63500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08960" y="1536191"/>
            <a:ext cx="109728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1D1D1F"/>
                </a:solidFill>
                <a:latin typeface="BIZ UDPGothic"/>
                <a:ea typeface="BIZ UDPGothic"/>
              </a:rPr>
              <a:t>ネット</a:t>
            </a:r>
          </a:p>
        </p:txBody>
      </p:sp>
      <p:sp>
        <p:nvSpPr>
          <p:cNvPr id="7" name="Oval 6"/>
          <p:cNvSpPr/>
          <p:nvPr/>
        </p:nvSpPr>
        <p:spPr>
          <a:xfrm>
            <a:off x="2377440" y="3383280"/>
            <a:ext cx="502920" cy="50292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8" name="Oval 7"/>
          <p:cNvSpPr/>
          <p:nvPr/>
        </p:nvSpPr>
        <p:spPr>
          <a:xfrm>
            <a:off x="1188720" y="2468880"/>
            <a:ext cx="502920" cy="50292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9" name="Oval 8"/>
          <p:cNvSpPr/>
          <p:nvPr/>
        </p:nvSpPr>
        <p:spPr>
          <a:xfrm>
            <a:off x="1188720" y="4297680"/>
            <a:ext cx="502920" cy="50292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0" name="Oval 9"/>
          <p:cNvSpPr/>
          <p:nvPr/>
        </p:nvSpPr>
        <p:spPr>
          <a:xfrm>
            <a:off x="4480560" y="3383280"/>
            <a:ext cx="502920" cy="50292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0" y="2468880"/>
            <a:ext cx="502920" cy="50292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0" y="4297680"/>
            <a:ext cx="502920" cy="50292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228600" y="5486400"/>
            <a:ext cx="457200" cy="457200"/>
          </a:xfrm>
          <a:prstGeom prst="ellipse">
            <a:avLst/>
          </a:prstGeom>
          <a:solidFill>
            <a:srgbClr val="A8A8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BIZ UDPGothic"/>
                <a:ea typeface="BIZ UDPGothic"/>
              </a:rPr>
              <a:t>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5440680"/>
            <a:ext cx="585216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5B5B60"/>
                </a:solidFill>
                <a:latin typeface="BIZ UDPGothic"/>
                <a:ea typeface="BIZ UDPGothic"/>
              </a:rPr>
              <a:t>       記録係はコートの外</a:t>
            </a:r>
          </a:p>
          <a:p>
            <a:pPr algn="l">
              <a:lnSpc>
                <a:spcPct val="115000"/>
              </a:lnSpc>
            </a:pPr>
            <a:r>
              <a:rPr sz="1600" b="0">
                <a:solidFill>
                  <a:srgbClr val="5B5B60"/>
                </a:solidFill>
                <a:latin typeface="BIZ UDPGothic"/>
                <a:ea typeface="BIZ UDPGothic"/>
              </a:rPr>
              <a:t>バドミントンのコートを  つかう</a:t>
            </a:r>
          </a:p>
        </p:txBody>
      </p:sp>
      <p:sp>
        <p:nvSpPr>
          <p:cNvPr id="15" name="Oval 14"/>
          <p:cNvSpPr/>
          <p:nvPr/>
        </p:nvSpPr>
        <p:spPr>
          <a:xfrm>
            <a:off x="6949440" y="1938528"/>
            <a:ext cx="457200" cy="45720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43800" y="1901952"/>
            <a:ext cx="420624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かべから  はなれて  プレーする</a:t>
            </a:r>
          </a:p>
        </p:txBody>
      </p:sp>
      <p:sp>
        <p:nvSpPr>
          <p:cNvPr id="17" name="Oval 16"/>
          <p:cNvSpPr/>
          <p:nvPr/>
        </p:nvSpPr>
        <p:spPr>
          <a:xfrm>
            <a:off x="6949440" y="2807208"/>
            <a:ext cx="457200" cy="45720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43800" y="2770632"/>
            <a:ext cx="420624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とるときは  「はい」と  声を出す</a:t>
            </a:r>
          </a:p>
        </p:txBody>
      </p:sp>
      <p:sp>
        <p:nvSpPr>
          <p:cNvPr id="19" name="Oval 18"/>
          <p:cNvSpPr/>
          <p:nvPr/>
        </p:nvSpPr>
        <p:spPr>
          <a:xfrm>
            <a:off x="6949440" y="3675887"/>
            <a:ext cx="457200" cy="45720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639312"/>
            <a:ext cx="420624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ネットの下を  くぐらない</a:t>
            </a:r>
          </a:p>
        </p:txBody>
      </p:sp>
      <p:sp>
        <p:nvSpPr>
          <p:cNvPr id="21" name="Oval 20"/>
          <p:cNvSpPr/>
          <p:nvPr/>
        </p:nvSpPr>
        <p:spPr>
          <a:xfrm>
            <a:off x="6949440" y="4544568"/>
            <a:ext cx="457200" cy="45720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43800" y="4507992"/>
            <a:ext cx="420624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ポールに  さわらない  ぶらさがらない</a:t>
            </a:r>
          </a:p>
        </p:txBody>
      </p:sp>
      <p:sp>
        <p:nvSpPr>
          <p:cNvPr id="23" name="Oval 22"/>
          <p:cNvSpPr/>
          <p:nvPr/>
        </p:nvSpPr>
        <p:spPr>
          <a:xfrm>
            <a:off x="6949440" y="5413248"/>
            <a:ext cx="457200" cy="45720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43800" y="5376672"/>
            <a:ext cx="420624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ころがったら  ゲームを止める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落とさないための  3つのポイント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うまい人が  やっていることは  この3つ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03120"/>
            <a:ext cx="3520440" cy="3840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D645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984248" y="2331720"/>
            <a:ext cx="822960" cy="82296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32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337560"/>
            <a:ext cx="352044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D1D1F"/>
                </a:solidFill>
                <a:latin typeface="BIZ UDPGothic"/>
                <a:ea typeface="BIZ UDPGothic"/>
              </a:rPr>
              <a:t>かまえる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4206240"/>
            <a:ext cx="3154680" cy="1463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900" b="0">
                <a:solidFill>
                  <a:srgbClr val="1D1D1F"/>
                </a:solidFill>
                <a:latin typeface="BIZ UDPGothic"/>
                <a:ea typeface="BIZ UDPGothic"/>
              </a:rPr>
              <a:t>ひざを  かるく  まげて</a:t>
            </a:r>
          </a:p>
          <a:p>
            <a:pPr algn="ctr">
              <a:lnSpc>
                <a:spcPct val="115000"/>
              </a:lnSpc>
            </a:pPr>
            <a:r>
              <a:rPr sz="1900" b="0">
                <a:solidFill>
                  <a:srgbClr val="1D1D1F"/>
                </a:solidFill>
                <a:latin typeface="BIZ UDPGothic"/>
                <a:ea typeface="BIZ UDPGothic"/>
              </a:rPr>
              <a:t>手を  前に  出しておく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2103120"/>
            <a:ext cx="3520440" cy="3840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779008" y="2331720"/>
            <a:ext cx="822960" cy="82296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3200" b="1">
                <a:solidFill>
                  <a:srgbClr val="1D1D1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3337560"/>
            <a:ext cx="352044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D1D1F"/>
                </a:solidFill>
                <a:latin typeface="BIZ UDPGothic"/>
                <a:ea typeface="BIZ UDPGothic"/>
              </a:rPr>
              <a:t>落ちるところへ  動く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4206240"/>
            <a:ext cx="3154680" cy="1463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900" b="0">
                <a:solidFill>
                  <a:srgbClr val="1D1D1F"/>
                </a:solidFill>
                <a:latin typeface="BIZ UDPGothic"/>
                <a:ea typeface="BIZ UDPGothic"/>
              </a:rPr>
              <a:t>上がったら  すぐ動く</a:t>
            </a:r>
          </a:p>
          <a:p>
            <a:pPr algn="ctr">
              <a:lnSpc>
                <a:spcPct val="115000"/>
              </a:lnSpc>
            </a:pPr>
            <a:r>
              <a:rPr sz="1900" b="0">
                <a:solidFill>
                  <a:srgbClr val="1D1D1F"/>
                </a:solidFill>
                <a:latin typeface="BIZ UDPGothic"/>
                <a:ea typeface="BIZ UDPGothic"/>
              </a:rPr>
              <a:t>ボールの下に  入る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2103120"/>
            <a:ext cx="3520440" cy="3840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2F63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573768" y="2331720"/>
            <a:ext cx="822960" cy="82296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32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3337560"/>
            <a:ext cx="352044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800" b="1">
                <a:solidFill>
                  <a:srgbClr val="1D1D1F"/>
                </a:solidFill>
                <a:latin typeface="BIZ UDPGothic"/>
                <a:ea typeface="BIZ UDPGothic"/>
              </a:rPr>
              <a:t>声を出して  つなぐ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4206240"/>
            <a:ext cx="3154680" cy="1463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900" b="0">
                <a:solidFill>
                  <a:srgbClr val="1D1D1F"/>
                </a:solidFill>
                <a:latin typeface="BIZ UDPGothic"/>
                <a:ea typeface="BIZ UDPGothic"/>
              </a:rPr>
              <a:t>「はい」と言って  とる</a:t>
            </a:r>
          </a:p>
          <a:p>
            <a:pPr algn="ctr">
              <a:lnSpc>
                <a:spcPct val="115000"/>
              </a:lnSpc>
            </a:pPr>
            <a:r>
              <a:rPr sz="1900" b="0">
                <a:solidFill>
                  <a:srgbClr val="1D1D1F"/>
                </a:solidFill>
                <a:latin typeface="BIZ UDPGothic"/>
                <a:ea typeface="BIZ UDPGothic"/>
              </a:rPr>
              <a:t>名前をよんで  わたす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ポイント1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かまえる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ボールが来る前に  じゅんびしておく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194560"/>
            <a:ext cx="356616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D645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ひざ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429000"/>
            <a:ext cx="356616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663440"/>
            <a:ext cx="356616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2F63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おへそ</a:t>
            </a:r>
          </a:p>
        </p:txBody>
      </p:sp>
      <p:sp>
        <p:nvSpPr>
          <p:cNvPr id="9" name="Oval 8"/>
          <p:cNvSpPr/>
          <p:nvPr/>
        </p:nvSpPr>
        <p:spPr>
          <a:xfrm>
            <a:off x="5120640" y="2240280"/>
            <a:ext cx="548640" cy="54864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2160" y="2240280"/>
            <a:ext cx="576072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足は  かたはばより  少し広く</a:t>
            </a:r>
          </a:p>
        </p:txBody>
      </p:sp>
      <p:sp>
        <p:nvSpPr>
          <p:cNvPr id="11" name="Oval 10"/>
          <p:cNvSpPr/>
          <p:nvPr/>
        </p:nvSpPr>
        <p:spPr>
          <a:xfrm>
            <a:off x="5120640" y="3154680"/>
            <a:ext cx="548640" cy="54864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2160" y="3154680"/>
            <a:ext cx="576072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ひざを  かるく  まげる</a:t>
            </a:r>
          </a:p>
        </p:txBody>
      </p:sp>
      <p:sp>
        <p:nvSpPr>
          <p:cNvPr id="13" name="Oval 12"/>
          <p:cNvSpPr/>
          <p:nvPr/>
        </p:nvSpPr>
        <p:spPr>
          <a:xfrm>
            <a:off x="5120640" y="4069080"/>
            <a:ext cx="548640" cy="54864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52160" y="4069080"/>
            <a:ext cx="576072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手は  むねの前に  出しておく</a:t>
            </a:r>
          </a:p>
        </p:txBody>
      </p:sp>
      <p:sp>
        <p:nvSpPr>
          <p:cNvPr id="15" name="Oval 14"/>
          <p:cNvSpPr/>
          <p:nvPr/>
        </p:nvSpPr>
        <p:spPr>
          <a:xfrm>
            <a:off x="5120640" y="4983480"/>
            <a:ext cx="548640" cy="54864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Gothic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0" y="4983480"/>
            <a:ext cx="576072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おへそを  ボールのほうへ  向ける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20640" y="5806440"/>
            <a:ext cx="6492240" cy="548640"/>
          </a:xfrm>
          <a:prstGeom prst="roundRect">
            <a:avLst>
              <a:gd name="adj" fmla="val 8000"/>
            </a:avLst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1D1D1F"/>
                </a:solidFill>
                <a:latin typeface="BIZ UDPGothic"/>
                <a:ea typeface="BIZ UDPGothic"/>
              </a:rPr>
              <a:t>合ことば  「ひざ  手  おへそ」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ポイント2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落ちるところへ  動く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ボールが  上がった  しゅんかんに  動きはじめる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2103120"/>
            <a:ext cx="5669280" cy="3931920"/>
          </a:xfrm>
          <a:prstGeom prst="rect">
            <a:avLst/>
          </a:prstGeom>
          <a:solidFill>
            <a:srgbClr val="F4E9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88720" y="5486400"/>
            <a:ext cx="118872" cy="118872"/>
          </a:xfrm>
          <a:prstGeom prst="ellipse">
            <a:avLst/>
          </a:prstGeom>
          <a:solidFill>
            <a:srgbClr val="5B5B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8" name="Oval 7"/>
          <p:cNvSpPr/>
          <p:nvPr/>
        </p:nvSpPr>
        <p:spPr>
          <a:xfrm>
            <a:off x="1516380" y="4564380"/>
            <a:ext cx="118872" cy="118872"/>
          </a:xfrm>
          <a:prstGeom prst="ellipse">
            <a:avLst/>
          </a:prstGeom>
          <a:solidFill>
            <a:srgbClr val="5B5B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9" name="Oval 8"/>
          <p:cNvSpPr/>
          <p:nvPr/>
        </p:nvSpPr>
        <p:spPr>
          <a:xfrm>
            <a:off x="1844040" y="3810000"/>
            <a:ext cx="118872" cy="118872"/>
          </a:xfrm>
          <a:prstGeom prst="ellipse">
            <a:avLst/>
          </a:prstGeom>
          <a:solidFill>
            <a:srgbClr val="5B5B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0" name="Oval 9"/>
          <p:cNvSpPr/>
          <p:nvPr/>
        </p:nvSpPr>
        <p:spPr>
          <a:xfrm>
            <a:off x="2171700" y="3223260"/>
            <a:ext cx="118872" cy="118872"/>
          </a:xfrm>
          <a:prstGeom prst="ellipse">
            <a:avLst/>
          </a:prstGeom>
          <a:solidFill>
            <a:srgbClr val="5B5B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1" name="Oval 10"/>
          <p:cNvSpPr/>
          <p:nvPr/>
        </p:nvSpPr>
        <p:spPr>
          <a:xfrm>
            <a:off x="2499360" y="2804160"/>
            <a:ext cx="118872" cy="118872"/>
          </a:xfrm>
          <a:prstGeom prst="ellipse">
            <a:avLst/>
          </a:prstGeom>
          <a:solidFill>
            <a:srgbClr val="5B5B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2" name="Oval 11"/>
          <p:cNvSpPr/>
          <p:nvPr/>
        </p:nvSpPr>
        <p:spPr>
          <a:xfrm>
            <a:off x="2827020" y="2552700"/>
            <a:ext cx="118872" cy="118872"/>
          </a:xfrm>
          <a:prstGeom prst="ellipse">
            <a:avLst/>
          </a:prstGeom>
          <a:solidFill>
            <a:srgbClr val="5B5B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3" name="Oval 12"/>
          <p:cNvSpPr/>
          <p:nvPr/>
        </p:nvSpPr>
        <p:spPr>
          <a:xfrm>
            <a:off x="3154680" y="2468880"/>
            <a:ext cx="118872" cy="118872"/>
          </a:xfrm>
          <a:prstGeom prst="ellipse">
            <a:avLst/>
          </a:prstGeom>
          <a:solidFill>
            <a:srgbClr val="5B5B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4" name="Oval 13"/>
          <p:cNvSpPr/>
          <p:nvPr/>
        </p:nvSpPr>
        <p:spPr>
          <a:xfrm>
            <a:off x="3482340" y="2552700"/>
            <a:ext cx="118872" cy="118872"/>
          </a:xfrm>
          <a:prstGeom prst="ellipse">
            <a:avLst/>
          </a:prstGeom>
          <a:solidFill>
            <a:srgbClr val="5B5B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5" name="Oval 14"/>
          <p:cNvSpPr/>
          <p:nvPr/>
        </p:nvSpPr>
        <p:spPr>
          <a:xfrm>
            <a:off x="3809999" y="2804160"/>
            <a:ext cx="118872" cy="118872"/>
          </a:xfrm>
          <a:prstGeom prst="ellipse">
            <a:avLst/>
          </a:prstGeom>
          <a:solidFill>
            <a:srgbClr val="5B5B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6" name="Oval 15"/>
          <p:cNvSpPr/>
          <p:nvPr/>
        </p:nvSpPr>
        <p:spPr>
          <a:xfrm>
            <a:off x="4137659" y="3223260"/>
            <a:ext cx="118872" cy="118872"/>
          </a:xfrm>
          <a:prstGeom prst="ellipse">
            <a:avLst/>
          </a:prstGeom>
          <a:solidFill>
            <a:srgbClr val="5B5B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7" name="Oval 16"/>
          <p:cNvSpPr/>
          <p:nvPr/>
        </p:nvSpPr>
        <p:spPr>
          <a:xfrm>
            <a:off x="4465320" y="3810000"/>
            <a:ext cx="118872" cy="118872"/>
          </a:xfrm>
          <a:prstGeom prst="ellipse">
            <a:avLst/>
          </a:prstGeom>
          <a:solidFill>
            <a:srgbClr val="5B5B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8" name="Oval 17"/>
          <p:cNvSpPr/>
          <p:nvPr/>
        </p:nvSpPr>
        <p:spPr>
          <a:xfrm>
            <a:off x="4792980" y="4564380"/>
            <a:ext cx="118872" cy="118872"/>
          </a:xfrm>
          <a:prstGeom prst="ellipse">
            <a:avLst/>
          </a:prstGeom>
          <a:solidFill>
            <a:srgbClr val="5B5B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9" name="Oval 18"/>
          <p:cNvSpPr/>
          <p:nvPr/>
        </p:nvSpPr>
        <p:spPr>
          <a:xfrm>
            <a:off x="5120640" y="5486400"/>
            <a:ext cx="118872" cy="118872"/>
          </a:xfrm>
          <a:prstGeom prst="ellipse">
            <a:avLst/>
          </a:prstGeom>
          <a:solidFill>
            <a:srgbClr val="5B5B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20" name="Oval 19"/>
          <p:cNvSpPr/>
          <p:nvPr/>
        </p:nvSpPr>
        <p:spPr>
          <a:xfrm>
            <a:off x="2926080" y="224028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4846320" y="5715000"/>
            <a:ext cx="822960" cy="164592"/>
          </a:xfrm>
          <a:prstGeom prst="rect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206240" y="5212080"/>
            <a:ext cx="2103120" cy="41148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600" b="1">
                <a:solidFill>
                  <a:srgbClr val="D6453D"/>
                </a:solidFill>
                <a:latin typeface="BIZ UDPGothic"/>
                <a:ea typeface="BIZ UDPGothic"/>
              </a:rPr>
              <a:t>落ちるところ</a:t>
            </a:r>
          </a:p>
        </p:txBody>
      </p:sp>
      <p:sp>
        <p:nvSpPr>
          <p:cNvPr id="23" name="Oval 22"/>
          <p:cNvSpPr/>
          <p:nvPr/>
        </p:nvSpPr>
        <p:spPr>
          <a:xfrm>
            <a:off x="1828800" y="5120640"/>
            <a:ext cx="502920" cy="50292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468880" y="5394960"/>
            <a:ext cx="2011680" cy="91440"/>
          </a:xfrm>
          <a:prstGeom prst="line">
            <a:avLst/>
          </a:prstGeom>
          <a:ln w="50800">
            <a:solidFill>
              <a:srgbClr val="D645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6858000" y="2240280"/>
            <a:ext cx="548640" cy="54864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2240280"/>
            <a:ext cx="411480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500" b="1">
                <a:solidFill>
                  <a:srgbClr val="1D1D1F"/>
                </a:solidFill>
                <a:latin typeface="BIZ UDPGothic"/>
                <a:ea typeface="BIZ UDPGothic"/>
              </a:rPr>
              <a:t>ボールから  目をはなさない</a:t>
            </a:r>
          </a:p>
        </p:txBody>
      </p:sp>
      <p:sp>
        <p:nvSpPr>
          <p:cNvPr id="27" name="Oval 26"/>
          <p:cNvSpPr/>
          <p:nvPr/>
        </p:nvSpPr>
        <p:spPr>
          <a:xfrm>
            <a:off x="6858000" y="3154680"/>
            <a:ext cx="548640" cy="54864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3154680"/>
            <a:ext cx="411480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500" b="1">
                <a:solidFill>
                  <a:srgbClr val="1D1D1F"/>
                </a:solidFill>
                <a:latin typeface="BIZ UDPGothic"/>
                <a:ea typeface="BIZ UDPGothic"/>
              </a:rPr>
              <a:t>上がったら  すぐ  動く</a:t>
            </a:r>
          </a:p>
        </p:txBody>
      </p:sp>
      <p:sp>
        <p:nvSpPr>
          <p:cNvPr id="29" name="Oval 28"/>
          <p:cNvSpPr/>
          <p:nvPr/>
        </p:nvSpPr>
        <p:spPr>
          <a:xfrm>
            <a:off x="6858000" y="4069080"/>
            <a:ext cx="548640" cy="54864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89520" y="4069080"/>
            <a:ext cx="411480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500" b="1">
                <a:solidFill>
                  <a:srgbClr val="1D1D1F"/>
                </a:solidFill>
                <a:latin typeface="BIZ UDPGothic"/>
                <a:ea typeface="BIZ UDPGothic"/>
              </a:rPr>
              <a:t>ボールの  下に入って  待つ</a:t>
            </a:r>
          </a:p>
        </p:txBody>
      </p:sp>
      <p:sp>
        <p:nvSpPr>
          <p:cNvPr id="31" name="Oval 30"/>
          <p:cNvSpPr/>
          <p:nvPr/>
        </p:nvSpPr>
        <p:spPr>
          <a:xfrm>
            <a:off x="6858000" y="4983480"/>
            <a:ext cx="548640" cy="54864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800" b="1">
                <a:solidFill>
                  <a:srgbClr val="1D1D1F"/>
                </a:solidFill>
                <a:latin typeface="BIZ UDPGothic"/>
                <a:ea typeface="BIZ UDPGothic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89520" y="4983480"/>
            <a:ext cx="411480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500" b="1">
                <a:solidFill>
                  <a:srgbClr val="1D1D1F"/>
                </a:solidFill>
                <a:latin typeface="BIZ UDPGothic"/>
                <a:ea typeface="BIZ UDPGothic"/>
              </a:rPr>
              <a:t>おでこの前で  とる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58000" y="5806440"/>
            <a:ext cx="4754880" cy="548640"/>
          </a:xfrm>
          <a:prstGeom prst="roundRect">
            <a:avLst>
              <a:gd name="adj" fmla="val 8000"/>
            </a:avLst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1D1D1F"/>
                </a:solidFill>
                <a:latin typeface="BIZ UDPGothic"/>
                <a:ea typeface="BIZ UDPGothic"/>
              </a:rPr>
              <a:t>とまって待つより  先に動く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ポイント3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声を出して  つなぐ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声があると  ぶつからない  そして  つながる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2F63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286000"/>
            <a:ext cx="484632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2F63C9"/>
                </a:solidFill>
                <a:latin typeface="BIZ UDPGothic"/>
                <a:ea typeface="BIZ UDPGothic"/>
              </a:rPr>
              <a:t>はい！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108960"/>
            <a:ext cx="484632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5B5B60"/>
                </a:solidFill>
                <a:latin typeface="BIZ UDPGothic"/>
                <a:ea typeface="BIZ UDPGothic"/>
              </a:rPr>
              <a:t>自分がとるとき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2103120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2F63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0" y="2286000"/>
            <a:ext cx="484632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2F63C9"/>
                </a:solidFill>
                <a:latin typeface="BIZ UDPGothic"/>
                <a:ea typeface="BIZ UDPGothic"/>
              </a:rPr>
              <a:t>〇〇さん！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3108960"/>
            <a:ext cx="484632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5B5B60"/>
                </a:solidFill>
                <a:latin typeface="BIZ UDPGothic"/>
                <a:ea typeface="BIZ UDPGothic"/>
              </a:rPr>
              <a:t>つなぐ相手を  よぶ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069079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2F63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251959"/>
            <a:ext cx="484632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2F63C9"/>
                </a:solidFill>
                <a:latin typeface="BIZ UDPGothic"/>
                <a:ea typeface="BIZ UDPGothic"/>
              </a:rPr>
              <a:t>ナイス！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074919"/>
            <a:ext cx="484632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5B5B60"/>
                </a:solidFill>
                <a:latin typeface="BIZ UDPGothic"/>
                <a:ea typeface="BIZ UDPGothic"/>
              </a:rPr>
              <a:t>うまくいったら  すぐ  言う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4069079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2F63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37960" y="4251959"/>
            <a:ext cx="484632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2F63C9"/>
                </a:solidFill>
                <a:latin typeface="BIZ UDPGothic"/>
                <a:ea typeface="BIZ UDPGothic"/>
              </a:rPr>
              <a:t>ドンマイ！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5074919"/>
            <a:ext cx="484632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5B5B60"/>
                </a:solidFill>
                <a:latin typeface="BIZ UDPGothic"/>
                <a:ea typeface="BIZ UDPGothic"/>
              </a:rPr>
              <a:t>落ちたときこそ  言う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035040"/>
            <a:ext cx="1097280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100" b="1">
                <a:solidFill>
                  <a:srgbClr val="1D1D1F"/>
                </a:solidFill>
                <a:latin typeface="BIZ UDPGothic"/>
                <a:ea typeface="BIZ UDPGothic"/>
              </a:rPr>
              <a:t>つなぐときは  味方の前に  高く  やさしく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かえすときは  あいているところを  ねらう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相手が  いないところ  とりにくいところ  は  どこかな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2194560"/>
            <a:ext cx="6400800" cy="3474720"/>
          </a:xfrm>
          <a:prstGeom prst="rect">
            <a:avLst/>
          </a:prstGeom>
          <a:solidFill>
            <a:srgbClr val="F4E9D4"/>
          </a:solidFill>
          <a:ln w="31750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3931920" y="1965960"/>
            <a:ext cx="0" cy="3931919"/>
          </a:xfrm>
          <a:prstGeom prst="line">
            <a:avLst/>
          </a:prstGeom>
          <a:ln w="63500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83279" y="1627631"/>
            <a:ext cx="109728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1D1D1F"/>
                </a:solidFill>
                <a:latin typeface="BIZ UDPGothic"/>
                <a:ea typeface="BIZ UDPGothic"/>
              </a:rPr>
              <a:t>ネット</a:t>
            </a:r>
          </a:p>
        </p:txBody>
      </p:sp>
      <p:sp>
        <p:nvSpPr>
          <p:cNvPr id="8" name="Oval 7"/>
          <p:cNvSpPr/>
          <p:nvPr/>
        </p:nvSpPr>
        <p:spPr>
          <a:xfrm>
            <a:off x="4892040" y="3703320"/>
            <a:ext cx="502920" cy="50292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9" name="Oval 8"/>
          <p:cNvSpPr/>
          <p:nvPr/>
        </p:nvSpPr>
        <p:spPr>
          <a:xfrm>
            <a:off x="5852160" y="2743200"/>
            <a:ext cx="502920" cy="50292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0" name="Oval 9"/>
          <p:cNvSpPr/>
          <p:nvPr/>
        </p:nvSpPr>
        <p:spPr>
          <a:xfrm>
            <a:off x="5852160" y="4572000"/>
            <a:ext cx="502920" cy="502920"/>
          </a:xfrm>
          <a:prstGeom prst="ellipse">
            <a:avLst/>
          </a:prstGeom>
          <a:solidFill>
            <a:srgbClr val="2F63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sp>
        <p:nvSpPr>
          <p:cNvPr id="11" name="5-Point Star 10"/>
          <p:cNvSpPr/>
          <p:nvPr/>
        </p:nvSpPr>
        <p:spPr>
          <a:xfrm>
            <a:off x="6492240" y="2240280"/>
            <a:ext cx="566928" cy="502920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35040" y="2743200"/>
            <a:ext cx="146304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1D1D1F"/>
                </a:solidFill>
                <a:latin typeface="BIZ UDPGothic"/>
                <a:ea typeface="BIZ UDPGothic"/>
              </a:rPr>
              <a:t>うしろの</a:t>
            </a:r>
          </a:p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1D1D1F"/>
                </a:solidFill>
                <a:latin typeface="BIZ UDPGothic"/>
                <a:ea typeface="BIZ UDPGothic"/>
              </a:rPr>
              <a:t>すみ</a:t>
            </a:r>
          </a:p>
        </p:txBody>
      </p:sp>
      <p:sp>
        <p:nvSpPr>
          <p:cNvPr id="13" name="5-Point Star 12"/>
          <p:cNvSpPr/>
          <p:nvPr/>
        </p:nvSpPr>
        <p:spPr>
          <a:xfrm>
            <a:off x="6492240" y="5120640"/>
            <a:ext cx="566928" cy="502920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35040" y="5623559"/>
            <a:ext cx="146304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1D1D1F"/>
                </a:solidFill>
                <a:latin typeface="BIZ UDPGothic"/>
                <a:ea typeface="BIZ UDPGothic"/>
              </a:rPr>
              <a:t>うしろの</a:t>
            </a:r>
          </a:p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1D1D1F"/>
                </a:solidFill>
                <a:latin typeface="BIZ UDPGothic"/>
                <a:ea typeface="BIZ UDPGothic"/>
              </a:rPr>
              <a:t>すみ</a:t>
            </a:r>
          </a:p>
        </p:txBody>
      </p:sp>
      <p:sp>
        <p:nvSpPr>
          <p:cNvPr id="15" name="5-Point Star 14"/>
          <p:cNvSpPr/>
          <p:nvPr/>
        </p:nvSpPr>
        <p:spPr>
          <a:xfrm>
            <a:off x="3931920" y="3703320"/>
            <a:ext cx="566928" cy="502920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74720" y="4206240"/>
            <a:ext cx="146304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1D1D1F"/>
                </a:solidFill>
                <a:latin typeface="BIZ UDPGothic"/>
                <a:ea typeface="BIZ UDPGothic"/>
              </a:rPr>
              <a:t>ネットの</a:t>
            </a:r>
          </a:p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1D1D1F"/>
                </a:solidFill>
                <a:latin typeface="BIZ UDPGothic"/>
                <a:ea typeface="BIZ UDPGothic"/>
              </a:rPr>
              <a:t>すぐ前</a:t>
            </a:r>
          </a:p>
        </p:txBody>
      </p:sp>
      <p:sp>
        <p:nvSpPr>
          <p:cNvPr id="17" name="Oval 16"/>
          <p:cNvSpPr/>
          <p:nvPr/>
        </p:nvSpPr>
        <p:spPr>
          <a:xfrm>
            <a:off x="1828800" y="3657600"/>
            <a:ext cx="502920" cy="50292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000" b="1">
                <a:solidFill>
                  <a:srgbClr val="FFFFFF"/>
                </a:solidFill>
                <a:latin typeface="BIZ UDPGothic"/>
                <a:ea typeface="BIZ UDPGothic"/>
              </a:rPr>
              <a:t/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2377440" y="2560320"/>
            <a:ext cx="4114800" cy="1280160"/>
          </a:xfrm>
          <a:prstGeom prst="line">
            <a:avLst/>
          </a:prstGeom>
          <a:ln w="38100">
            <a:solidFill>
              <a:srgbClr val="D6453D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5-Point Star 18"/>
          <p:cNvSpPr/>
          <p:nvPr/>
        </p:nvSpPr>
        <p:spPr>
          <a:xfrm>
            <a:off x="7680960" y="2331720"/>
            <a:ext cx="502920" cy="475488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1040" y="2286000"/>
            <a:ext cx="338328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人と人の  あいだ</a:t>
            </a:r>
          </a:p>
        </p:txBody>
      </p:sp>
      <p:sp>
        <p:nvSpPr>
          <p:cNvPr id="21" name="5-Point Star 20"/>
          <p:cNvSpPr/>
          <p:nvPr/>
        </p:nvSpPr>
        <p:spPr>
          <a:xfrm>
            <a:off x="7680960" y="3291839"/>
            <a:ext cx="502920" cy="475488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21040" y="3246120"/>
            <a:ext cx="338328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うしろの  すみ</a:t>
            </a:r>
          </a:p>
        </p:txBody>
      </p:sp>
      <p:sp>
        <p:nvSpPr>
          <p:cNvPr id="23" name="5-Point Star 22"/>
          <p:cNvSpPr/>
          <p:nvPr/>
        </p:nvSpPr>
        <p:spPr>
          <a:xfrm>
            <a:off x="7680960" y="4251960"/>
            <a:ext cx="502920" cy="475488"/>
          </a:xfrm>
          <a:prstGeom prst="star5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21040" y="4206240"/>
            <a:ext cx="3383280" cy="54864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ネットの  すぐ前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80960" y="5212080"/>
            <a:ext cx="3931920" cy="868680"/>
          </a:xfrm>
          <a:prstGeom prst="roundRect">
            <a:avLst>
              <a:gd name="adj" fmla="val 8000"/>
            </a:avLst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かえす前に  相手のコートを</a:t>
            </a:r>
          </a:p>
          <a:p>
            <a:pPr algn="ctr"/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1回  見る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チームの  役わり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役わりを決めると  だれがとるか  まよわない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260604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D645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377440"/>
            <a:ext cx="260604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1D1D1F"/>
                </a:solidFill>
                <a:latin typeface="BIZ UDPGothic"/>
                <a:ea typeface="BIZ UDPGothic"/>
              </a:rPr>
              <a:t>うける人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291840"/>
            <a:ext cx="2331720" cy="1463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800" b="0">
                <a:solidFill>
                  <a:srgbClr val="1D1D1F"/>
                </a:solidFill>
                <a:latin typeface="BIZ UDPGothic"/>
                <a:ea typeface="BIZ UDPGothic"/>
              </a:rPr>
              <a:t>1回目をとる</a:t>
            </a:r>
          </a:p>
          <a:p>
            <a:pPr algn="ctr">
              <a:lnSpc>
                <a:spcPct val="115000"/>
              </a:lnSpc>
            </a:pPr>
            <a:r>
              <a:rPr sz="1800" b="0">
                <a:solidFill>
                  <a:srgbClr val="1D1D1F"/>
                </a:solidFill>
                <a:latin typeface="BIZ UDPGothic"/>
                <a:ea typeface="BIZ UDPGothic"/>
              </a:rPr>
              <a:t>うしろで  かまえる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148840"/>
            <a:ext cx="260604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74720" y="2377440"/>
            <a:ext cx="260604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1D1D1F"/>
                </a:solidFill>
                <a:latin typeface="BIZ UDPGothic"/>
                <a:ea typeface="BIZ UDPGothic"/>
              </a:rPr>
              <a:t>つなぐ人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1879" y="3291840"/>
            <a:ext cx="2331720" cy="1463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800" b="0">
                <a:solidFill>
                  <a:srgbClr val="1D1D1F"/>
                </a:solidFill>
                <a:latin typeface="BIZ UDPGothic"/>
                <a:ea typeface="BIZ UDPGothic"/>
              </a:rPr>
              <a:t>2回目をとる</a:t>
            </a:r>
          </a:p>
          <a:p>
            <a:pPr algn="ctr">
              <a:lnSpc>
                <a:spcPct val="115000"/>
              </a:lnSpc>
            </a:pPr>
            <a:r>
              <a:rPr sz="1800" b="0">
                <a:solidFill>
                  <a:srgbClr val="1D1D1F"/>
                </a:solidFill>
                <a:latin typeface="BIZ UDPGothic"/>
                <a:ea typeface="BIZ UDPGothic"/>
              </a:rPr>
              <a:t>ネットの近くで</a:t>
            </a:r>
          </a:p>
          <a:p>
            <a:pPr algn="ctr">
              <a:lnSpc>
                <a:spcPct val="115000"/>
              </a:lnSpc>
            </a:pPr>
            <a:r>
              <a:rPr sz="1800" b="0">
                <a:solidFill>
                  <a:srgbClr val="1D1D1F"/>
                </a:solidFill>
                <a:latin typeface="BIZ UDPGothic"/>
                <a:ea typeface="BIZ UDPGothic"/>
              </a:rPr>
              <a:t>高く上げる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2148840"/>
            <a:ext cx="260604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2F63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09360" y="2377440"/>
            <a:ext cx="260604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1D1D1F"/>
                </a:solidFill>
                <a:latin typeface="BIZ UDPGothic"/>
                <a:ea typeface="BIZ UDPGothic"/>
              </a:rPr>
              <a:t>かえす人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3291840"/>
            <a:ext cx="2331720" cy="1463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800" b="0">
                <a:solidFill>
                  <a:srgbClr val="1D1D1F"/>
                </a:solidFill>
                <a:latin typeface="BIZ UDPGothic"/>
                <a:ea typeface="BIZ UDPGothic"/>
              </a:rPr>
              <a:t>3回目をとる</a:t>
            </a:r>
          </a:p>
          <a:p>
            <a:pPr algn="ctr">
              <a:lnSpc>
                <a:spcPct val="115000"/>
              </a:lnSpc>
            </a:pPr>
            <a:r>
              <a:rPr sz="1800" b="0">
                <a:solidFill>
                  <a:srgbClr val="1D1D1F"/>
                </a:solidFill>
                <a:latin typeface="BIZ UDPGothic"/>
                <a:ea typeface="BIZ UDPGothic"/>
              </a:rPr>
              <a:t>あいているところへ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0" y="2148840"/>
            <a:ext cx="260604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8100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0" y="2377440"/>
            <a:ext cx="260604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1D1D1F"/>
                </a:solidFill>
                <a:latin typeface="BIZ UDPGothic"/>
                <a:ea typeface="BIZ UDPGothic"/>
              </a:rPr>
              <a:t>記録係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81160" y="3291840"/>
            <a:ext cx="2331720" cy="1463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800" b="0">
                <a:solidFill>
                  <a:srgbClr val="1D1D1F"/>
                </a:solidFill>
                <a:latin typeface="BIZ UDPGothic"/>
                <a:ea typeface="BIZ UDPGothic"/>
              </a:rPr>
              <a:t>コートの外で</a:t>
            </a:r>
          </a:p>
          <a:p>
            <a:pPr algn="ctr">
              <a:lnSpc>
                <a:spcPct val="115000"/>
              </a:lnSpc>
            </a:pPr>
            <a:r>
              <a:rPr sz="1800" b="0">
                <a:solidFill>
                  <a:srgbClr val="1D1D1F"/>
                </a:solidFill>
                <a:latin typeface="BIZ UDPGothic"/>
                <a:ea typeface="BIZ UDPGothic"/>
              </a:rPr>
              <a:t>とくてん板を  つける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532120"/>
            <a:ext cx="10972800" cy="685800"/>
          </a:xfrm>
          <a:prstGeom prst="roundRect">
            <a:avLst>
              <a:gd name="adj" fmla="val 8000"/>
            </a:avLst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100" b="1">
                <a:solidFill>
                  <a:srgbClr val="1D1D1F"/>
                </a:solidFill>
                <a:latin typeface="BIZ UDPGothic"/>
                <a:ea typeface="BIZ UDPGothic"/>
              </a:rPr>
              <a:t>点が入ったら  1つずつ  動いて  役わりを  かわる  声かけは  全員で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作戦を  えらぼう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チームに合いそうな作戦を  1つえらんで  ためしてみよう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03120"/>
            <a:ext cx="534924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286000"/>
            <a:ext cx="484632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前1人  後ろ2人で  守る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80360"/>
            <a:ext cx="4846320" cy="9144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900" b="0">
                <a:solidFill>
                  <a:srgbClr val="5B5B60"/>
                </a:solidFill>
                <a:latin typeface="BIZ UDPGothic"/>
                <a:ea typeface="BIZ UDPGothic"/>
              </a:rPr>
              <a:t>後ろの2人が  うける</a:t>
            </a:r>
          </a:p>
          <a:p>
            <a:pPr algn="l">
              <a:lnSpc>
                <a:spcPct val="115000"/>
              </a:lnSpc>
            </a:pPr>
            <a:r>
              <a:rPr sz="1900" b="0">
                <a:solidFill>
                  <a:srgbClr val="5B5B60"/>
                </a:solidFill>
                <a:latin typeface="BIZ UDPGothic"/>
                <a:ea typeface="BIZ UDPGothic"/>
              </a:rPr>
              <a:t>前の1人が  つなぐ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2103120"/>
            <a:ext cx="534924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286000"/>
            <a:ext cx="484632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つなぐ人は  ネットの近く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60" y="2880360"/>
            <a:ext cx="4846320" cy="9144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900" b="0">
                <a:solidFill>
                  <a:srgbClr val="5B5B60"/>
                </a:solidFill>
                <a:latin typeface="BIZ UDPGothic"/>
                <a:ea typeface="BIZ UDPGothic"/>
              </a:rPr>
              <a:t>1回目は  ネットの近くへ</a:t>
            </a:r>
          </a:p>
          <a:p>
            <a:pPr algn="l">
              <a:lnSpc>
                <a:spcPct val="115000"/>
              </a:lnSpc>
            </a:pPr>
            <a:r>
              <a:rPr sz="1900" b="0">
                <a:solidFill>
                  <a:srgbClr val="5B5B60"/>
                </a:solidFill>
                <a:latin typeface="BIZ UDPGothic"/>
                <a:ea typeface="BIZ UDPGothic"/>
              </a:rPr>
              <a:t>高く  わたす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114800"/>
            <a:ext cx="534924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297680"/>
            <a:ext cx="484632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うしろのすみを  ねらう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892040"/>
            <a:ext cx="4846320" cy="9144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900" b="0">
                <a:solidFill>
                  <a:srgbClr val="5B5B60"/>
                </a:solidFill>
                <a:latin typeface="BIZ UDPGothic"/>
                <a:ea typeface="BIZ UDPGothic"/>
              </a:rPr>
              <a:t>3回目は  相手のうしろへ</a:t>
            </a:r>
          </a:p>
          <a:p>
            <a:pPr algn="l">
              <a:lnSpc>
                <a:spcPct val="115000"/>
              </a:lnSpc>
            </a:pPr>
            <a:r>
              <a:rPr sz="1900" b="0">
                <a:solidFill>
                  <a:srgbClr val="5B5B60"/>
                </a:solidFill>
                <a:latin typeface="BIZ UDPGothic"/>
                <a:ea typeface="BIZ UDPGothic"/>
              </a:rPr>
              <a:t>遠くまで  投げる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4114800"/>
            <a:ext cx="534924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37960" y="4297680"/>
            <a:ext cx="484632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1D1D1F"/>
                </a:solidFill>
                <a:latin typeface="BIZ UDPGothic"/>
                <a:ea typeface="BIZ UDPGothic"/>
              </a:rPr>
              <a:t>ネットの  すぐ前に  落とす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4892040"/>
            <a:ext cx="4846320" cy="9144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900" b="0">
                <a:solidFill>
                  <a:srgbClr val="5B5B60"/>
                </a:solidFill>
                <a:latin typeface="BIZ UDPGothic"/>
                <a:ea typeface="BIZ UDPGothic"/>
              </a:rPr>
              <a:t>相手が  後ろに  下がったら</a:t>
            </a:r>
          </a:p>
          <a:p>
            <a:pPr algn="l">
              <a:lnSpc>
                <a:spcPct val="115000"/>
              </a:lnSpc>
            </a:pPr>
            <a:r>
              <a:rPr sz="1900" b="0">
                <a:solidFill>
                  <a:srgbClr val="5B5B60"/>
                </a:solidFill>
                <a:latin typeface="BIZ UDPGothic"/>
                <a:ea typeface="BIZ UDPGothic"/>
              </a:rPr>
              <a:t>あいた前を  ねらう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080760"/>
            <a:ext cx="10972800" cy="3657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自分たちで  考えた作戦でも  よい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作戦タイムの  すすめかた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3分で  1つ決めて  すぐ  ためす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5" name="Oval 4"/>
          <p:cNvSpPr/>
          <p:nvPr/>
        </p:nvSpPr>
        <p:spPr>
          <a:xfrm>
            <a:off x="640080" y="2194560"/>
            <a:ext cx="822960" cy="82296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30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5920" y="2011680"/>
            <a:ext cx="2651760" cy="128016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300" b="1">
                <a:solidFill>
                  <a:srgbClr val="1D1D1F"/>
                </a:solidFill>
                <a:latin typeface="BIZ UDPGothic"/>
                <a:ea typeface="BIZ UDPGothic"/>
              </a:rPr>
              <a:t>記録を見る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3383280"/>
            <a:ext cx="2651760" cy="9144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5B5B60"/>
                </a:solidFill>
                <a:latin typeface="BIZ UDPGothic"/>
                <a:ea typeface="BIZ UDPGothic"/>
              </a:rPr>
              <a:t>点数と</a:t>
            </a:r>
          </a:p>
          <a:p>
            <a:pPr algn="l">
              <a:lnSpc>
                <a:spcPct val="115000"/>
              </a:lnSpc>
            </a:pPr>
            <a:r>
              <a:rPr sz="1800" b="0">
                <a:solidFill>
                  <a:srgbClr val="5B5B60"/>
                </a:solidFill>
                <a:latin typeface="BIZ UDPGothic"/>
                <a:ea typeface="BIZ UDPGothic"/>
              </a:rPr>
              <a:t>ラリーの回数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931920" y="2606040"/>
            <a:ext cx="457200" cy="0"/>
          </a:xfrm>
          <a:prstGeom prst="line">
            <a:avLst/>
          </a:prstGeom>
          <a:ln w="38100">
            <a:solidFill>
              <a:srgbClr val="C9C9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480560" y="2194560"/>
            <a:ext cx="822960" cy="82296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30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2011680"/>
            <a:ext cx="2651760" cy="128016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300" b="1">
                <a:solidFill>
                  <a:srgbClr val="1D1D1F"/>
                </a:solidFill>
                <a:latin typeface="BIZ UDPGothic"/>
                <a:ea typeface="BIZ UDPGothic"/>
              </a:rPr>
              <a:t>よかったことを</a:t>
            </a:r>
          </a:p>
          <a:p>
            <a:pPr algn="l">
              <a:lnSpc>
                <a:spcPct val="115000"/>
              </a:lnSpc>
            </a:pPr>
            <a:r>
              <a:rPr sz="2300" b="1">
                <a:solidFill>
                  <a:srgbClr val="1D1D1F"/>
                </a:solidFill>
                <a:latin typeface="BIZ UDPGothic"/>
                <a:ea typeface="BIZ UDPGothic"/>
              </a:rPr>
              <a:t>1つ言う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3383280"/>
            <a:ext cx="2651760" cy="9144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5B5B60"/>
                </a:solidFill>
                <a:latin typeface="BIZ UDPGothic"/>
                <a:ea typeface="BIZ UDPGothic"/>
              </a:rPr>
              <a:t>まず  自分で考えて</a:t>
            </a:r>
          </a:p>
          <a:p>
            <a:pPr algn="l">
              <a:lnSpc>
                <a:spcPct val="115000"/>
              </a:lnSpc>
            </a:pPr>
            <a:r>
              <a:rPr sz="1800" b="0">
                <a:solidFill>
                  <a:srgbClr val="5B5B60"/>
                </a:solidFill>
                <a:latin typeface="BIZ UDPGothic"/>
                <a:ea typeface="BIZ UDPGothic"/>
              </a:rPr>
              <a:t>じゅんばんに  言う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7772400" y="2606040"/>
            <a:ext cx="457200" cy="0"/>
          </a:xfrm>
          <a:prstGeom prst="line">
            <a:avLst/>
          </a:prstGeom>
          <a:ln w="38100">
            <a:solidFill>
              <a:srgbClr val="C9C9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8321040" y="2194560"/>
            <a:ext cx="822960" cy="822960"/>
          </a:xfrm>
          <a:prstGeom prst="ellipse">
            <a:avLst/>
          </a:prstGeom>
          <a:solidFill>
            <a:srgbClr val="1D1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30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6880" y="2011680"/>
            <a:ext cx="2651760" cy="128016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2300" b="1">
                <a:solidFill>
                  <a:srgbClr val="1D1D1F"/>
                </a:solidFill>
                <a:latin typeface="BIZ UDPGothic"/>
                <a:ea typeface="BIZ UDPGothic"/>
              </a:rPr>
              <a:t>次に</a:t>
            </a:r>
          </a:p>
          <a:p>
            <a:pPr algn="l">
              <a:lnSpc>
                <a:spcPct val="115000"/>
              </a:lnSpc>
            </a:pPr>
            <a:r>
              <a:rPr sz="2300" b="1">
                <a:solidFill>
                  <a:srgbClr val="1D1D1F"/>
                </a:solidFill>
                <a:latin typeface="BIZ UDPGothic"/>
                <a:ea typeface="BIZ UDPGothic"/>
              </a:rPr>
              <a:t>ためすことを</a:t>
            </a:r>
          </a:p>
          <a:p>
            <a:pPr algn="l">
              <a:lnSpc>
                <a:spcPct val="115000"/>
              </a:lnSpc>
            </a:pPr>
            <a:r>
              <a:rPr sz="2300" b="1">
                <a:solidFill>
                  <a:srgbClr val="1D1D1F"/>
                </a:solidFill>
                <a:latin typeface="BIZ UDPGothic"/>
                <a:ea typeface="BIZ UDPGothic"/>
              </a:rPr>
              <a:t>1つ決める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0" y="3383280"/>
            <a:ext cx="2651760" cy="9144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5B5B60"/>
                </a:solidFill>
                <a:latin typeface="BIZ UDPGothic"/>
                <a:ea typeface="BIZ UDPGothic"/>
              </a:rPr>
              <a:t>作戦ボードに</a:t>
            </a:r>
          </a:p>
          <a:p>
            <a:pPr algn="l">
              <a:lnSpc>
                <a:spcPct val="115000"/>
              </a:lnSpc>
            </a:pPr>
            <a:r>
              <a:rPr sz="1800" b="0">
                <a:solidFill>
                  <a:srgbClr val="5B5B60"/>
                </a:solidFill>
                <a:latin typeface="BIZ UDPGothic"/>
                <a:ea typeface="BIZ UDPGothic"/>
              </a:rPr>
              <a:t>かいておく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572000"/>
            <a:ext cx="10972800" cy="1371600"/>
          </a:xfrm>
          <a:prstGeom prst="roundRect">
            <a:avLst>
              <a:gd name="adj" fmla="val 8000"/>
            </a:avLst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200" b="1">
                <a:solidFill>
                  <a:srgbClr val="1D1D1F"/>
                </a:solidFill>
                <a:latin typeface="BIZ UDPGothic"/>
                <a:ea typeface="BIZ UDPGothic"/>
              </a:rPr>
              <a:t>話すときの  合ことば</a:t>
            </a:r>
          </a:p>
          <a:p>
            <a:pPr algn="ctr"/>
            <a:r>
              <a:rPr sz="2200" b="1">
                <a:solidFill>
                  <a:srgbClr val="1D1D1F"/>
                </a:solidFill>
                <a:latin typeface="BIZ UDPGothic"/>
                <a:ea typeface="BIZ UDPGothic"/>
              </a:rPr>
              <a:t>「〇〇さんの  △△が  よかった」  「次は  □□を  ためそう」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記録を  とろう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点数だけでなく  ラリーが  つづいた回数も  数える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03120"/>
            <a:ext cx="5303520" cy="3566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493776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D1D1F"/>
                </a:solidFill>
                <a:latin typeface="BIZ UDPGothic"/>
                <a:ea typeface="BIZ UDPGothic"/>
              </a:rPr>
              <a:t>記録係の  しごと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880360"/>
            <a:ext cx="457200" cy="45720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2807208"/>
            <a:ext cx="4389120" cy="73152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点が入ったら  とくてん板に  ＋1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749039"/>
            <a:ext cx="457200" cy="45720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3675887"/>
            <a:ext cx="4389120" cy="73152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ボールが  ネットをこえたら</a:t>
            </a:r>
          </a:p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「こえた」を  ＋1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4617720"/>
            <a:ext cx="457200" cy="457200"/>
          </a:xfrm>
          <a:prstGeom prst="ellipse">
            <a:avLst/>
          </a:prstGeom>
          <a:solidFill>
            <a:srgbClr val="D64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4544568"/>
            <a:ext cx="4389120" cy="73152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試合が  終わったら</a:t>
            </a:r>
          </a:p>
          <a:p>
            <a:pPr algn="l">
              <a:lnSpc>
                <a:spcPct val="115000"/>
              </a:lnSpc>
            </a:pPr>
            <a:r>
              <a:rPr sz="1900" b="1">
                <a:solidFill>
                  <a:srgbClr val="1D1D1F"/>
                </a:solidFill>
                <a:latin typeface="BIZ UDPGothic"/>
                <a:ea typeface="BIZ UDPGothic"/>
              </a:rPr>
              <a:t>チームのスライドに  書く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2103120"/>
            <a:ext cx="5212080" cy="3566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0" y="2240280"/>
            <a:ext cx="484632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D1D1F"/>
                </a:solidFill>
                <a:latin typeface="BIZ UDPGothic"/>
                <a:ea typeface="BIZ UDPGothic"/>
              </a:rPr>
              <a:t>ラリーの  数え方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66560" y="3200400"/>
            <a:ext cx="4480560" cy="1463040"/>
          </a:xfrm>
          <a:prstGeom prst="rect">
            <a:avLst/>
          </a:prstGeom>
          <a:solidFill>
            <a:srgbClr val="F4E9D4"/>
          </a:solidFill>
          <a:ln w="31750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9006840" y="2971800"/>
            <a:ext cx="0" cy="1920240"/>
          </a:xfrm>
          <a:prstGeom prst="line">
            <a:avLst/>
          </a:prstGeom>
          <a:ln w="63500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7680960" y="3657600"/>
            <a:ext cx="2560320" cy="0"/>
          </a:xfrm>
          <a:prstGeom prst="line">
            <a:avLst/>
          </a:prstGeom>
          <a:ln w="38100">
            <a:solidFill>
              <a:srgbClr val="D645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7680960" y="4206240"/>
            <a:ext cx="2560320" cy="0"/>
          </a:xfrm>
          <a:prstGeom prst="line">
            <a:avLst/>
          </a:prstGeom>
          <a:ln w="38100">
            <a:solidFill>
              <a:srgbClr val="2F63C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583680" y="4800600"/>
            <a:ext cx="4846320" cy="7315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1700" b="0">
                <a:solidFill>
                  <a:srgbClr val="1D1D1F"/>
                </a:solidFill>
                <a:latin typeface="BIZ UDPGothic"/>
                <a:ea typeface="BIZ UDPGothic"/>
              </a:rPr>
              <a:t>ネットを  こえるたびに  1回</a:t>
            </a:r>
          </a:p>
          <a:p>
            <a:pPr algn="ctr">
              <a:lnSpc>
                <a:spcPct val="115000"/>
              </a:lnSpc>
            </a:pPr>
            <a:r>
              <a:rPr sz="1700" b="0">
                <a:solidFill>
                  <a:srgbClr val="1D1D1F"/>
                </a:solidFill>
                <a:latin typeface="BIZ UDPGothic"/>
                <a:ea typeface="BIZ UDPGothic"/>
              </a:rPr>
              <a:t>いちばん長く  つづいた回数を  記録する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5897880"/>
            <a:ext cx="1097280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5B5B60"/>
                </a:solidFill>
                <a:latin typeface="BIZ UDPGothic"/>
                <a:ea typeface="BIZ UDPGothic"/>
              </a:rPr>
              <a:t>とくてん板  https://a-tozak.github.io/net-game-catch-volley/tokuten.html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ルールを  変えてみよう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みんなが  楽しめるように  チームで話し合って  えらぶ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347472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100" b="1">
                <a:solidFill>
                  <a:srgbClr val="1D1D1F"/>
                </a:solidFill>
                <a:latin typeface="BIZ UDPGothic"/>
                <a:ea typeface="BIZ UDPGothic"/>
              </a:rPr>
              <a:t>コートを  せまくする</a:t>
            </a:r>
          </a:p>
          <a:p>
            <a:pPr algn="ctr"/>
            <a:r>
              <a:rPr sz="2100" b="1">
                <a:solidFill>
                  <a:srgbClr val="1D1D1F"/>
                </a:solidFill>
                <a:latin typeface="BIZ UDPGothic"/>
                <a:ea typeface="BIZ UDPGothic"/>
              </a:rPr>
              <a:t>広くする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2148840"/>
            <a:ext cx="347472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100" b="1">
                <a:solidFill>
                  <a:srgbClr val="1D1D1F"/>
                </a:solidFill>
                <a:latin typeface="BIZ UDPGothic"/>
                <a:ea typeface="BIZ UDPGothic"/>
              </a:rPr>
              <a:t>1人2回まで</a:t>
            </a:r>
          </a:p>
          <a:p>
            <a:pPr algn="ctr"/>
            <a:r>
              <a:rPr sz="2100" b="1">
                <a:solidFill>
                  <a:srgbClr val="1D1D1F"/>
                </a:solidFill>
                <a:latin typeface="BIZ UDPGothic"/>
                <a:ea typeface="BIZ UDPGothic"/>
              </a:rPr>
              <a:t>さわってよい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38159" y="2148840"/>
            <a:ext cx="347472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100" b="1">
                <a:solidFill>
                  <a:srgbClr val="1D1D1F"/>
                </a:solidFill>
                <a:latin typeface="BIZ UDPGothic"/>
                <a:ea typeface="BIZ UDPGothic"/>
              </a:rPr>
              <a:t>1回目は  はじいて  つなぐ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931920"/>
            <a:ext cx="347472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100" b="1">
                <a:solidFill>
                  <a:srgbClr val="1D1D1F"/>
                </a:solidFill>
                <a:latin typeface="BIZ UDPGothic"/>
                <a:ea typeface="BIZ UDPGothic"/>
              </a:rPr>
              <a:t>ワンバウンドまで</a:t>
            </a:r>
          </a:p>
          <a:p>
            <a:pPr algn="ctr"/>
            <a:r>
              <a:rPr sz="2100" b="1">
                <a:solidFill>
                  <a:srgbClr val="1D1D1F"/>
                </a:solidFill>
                <a:latin typeface="BIZ UDPGothic"/>
                <a:ea typeface="BIZ UDPGothic"/>
              </a:rPr>
              <a:t>とってよい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3931920"/>
            <a:ext cx="347472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100" b="1">
                <a:solidFill>
                  <a:srgbClr val="1D1D1F"/>
                </a:solidFill>
                <a:latin typeface="BIZ UDPGothic"/>
                <a:ea typeface="BIZ UDPGothic"/>
              </a:rPr>
              <a:t>サーブは  前の線から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8159" y="3931920"/>
            <a:ext cx="347472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  <a:r>
              <a:rPr sz="2100" b="1">
                <a:solidFill>
                  <a:srgbClr val="1D1D1F"/>
                </a:solidFill>
                <a:latin typeface="BIZ UDPGothic"/>
                <a:ea typeface="BIZ UDPGothic"/>
              </a:rPr>
              <a:t>3回で  かえしたら</a:t>
            </a:r>
          </a:p>
          <a:p>
            <a:pPr algn="ctr"/>
            <a:r>
              <a:rPr sz="2100" b="1">
                <a:solidFill>
                  <a:srgbClr val="1D1D1F"/>
                </a:solidFill>
                <a:latin typeface="BIZ UDPGothic"/>
                <a:ea typeface="BIZ UDPGothic"/>
              </a:rPr>
              <a:t>2点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1D1D1F"/>
                </a:solidFill>
                <a:latin typeface="BIZ UDPGothic"/>
                <a:ea typeface="BIZ UDPGothic"/>
              </a:rPr>
              <a:t>変えたら  1回  ためして  よかったか  ふりかえる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D1D1F"/>
                </a:solidFill>
                <a:latin typeface="BIZ UDPGothic"/>
                <a:ea typeface="BIZ UDPGothic"/>
              </a:rPr>
              <a:t>ふりかえり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88720"/>
            <a:ext cx="10972800" cy="5486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自分の  ふりかえりカードに  書こう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6419088"/>
            <a:ext cx="3566160" cy="32004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5B5B60"/>
                </a:solidFill>
                <a:latin typeface="BIZ UDPGothic"/>
                <a:ea typeface="BIZ UDPGothic"/>
              </a:rPr>
              <a:t>© School Stock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352044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468880"/>
            <a:ext cx="3520440" cy="118872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1D1D1F"/>
                </a:solidFill>
                <a:latin typeface="BIZ UDPGothic"/>
                <a:ea typeface="BIZ UDPGothic"/>
              </a:rPr>
              <a:t>◎ ○ 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3886200"/>
            <a:ext cx="3154680" cy="11887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3つのポイントが</a:t>
            </a:r>
          </a:p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できたかどうか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2148840"/>
            <a:ext cx="352044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34840" y="2468880"/>
            <a:ext cx="3520440" cy="118872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1D1D1F"/>
                </a:solidFill>
                <a:latin typeface="BIZ UDPGothic"/>
                <a:ea typeface="BIZ UDPGothic"/>
              </a:rPr>
              <a:t>できるように</a:t>
            </a:r>
          </a:p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1D1D1F"/>
                </a:solidFill>
                <a:latin typeface="BIZ UDPGothic"/>
                <a:ea typeface="BIZ UDPGothic"/>
              </a:rPr>
              <a:t>なったこと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3886200"/>
            <a:ext cx="3154680" cy="11887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1つだけ</a:t>
            </a:r>
          </a:p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くわしく書く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2148840"/>
            <a:ext cx="352044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9C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0" y="2468880"/>
            <a:ext cx="3520440" cy="1188720"/>
          </a:xfrm>
          <a:prstGeom prst="rect">
            <a:avLst/>
          </a:prstGeom>
          <a:noFill/>
        </p:spPr>
        <p:txBody>
          <a:bodyPr wrap="square" lIns="36576" rIns="36576" tIns="36576" bIns="36576" anchor="ctr"/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1D1D1F"/>
                </a:solidFill>
                <a:latin typeface="BIZ UDPGothic"/>
                <a:ea typeface="BIZ UDPGothic"/>
              </a:rPr>
              <a:t>友だちの</a:t>
            </a:r>
          </a:p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1D1D1F"/>
                </a:solidFill>
                <a:latin typeface="BIZ UDPGothic"/>
                <a:ea typeface="BIZ UDPGothic"/>
              </a:rPr>
              <a:t>よかったところ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0" y="3886200"/>
            <a:ext cx="3154680" cy="118872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名前と</a:t>
            </a:r>
          </a:p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5B5B60"/>
                </a:solidFill>
                <a:latin typeface="BIZ UDPGothic"/>
                <a:ea typeface="BIZ UDPGothic"/>
              </a:rPr>
              <a:t>どんなプレーか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760720"/>
            <a:ext cx="10972800" cy="457200"/>
          </a:xfrm>
          <a:prstGeom prst="rect">
            <a:avLst/>
          </a:prstGeom>
          <a:noFill/>
        </p:spPr>
        <p:txBody>
          <a:bodyPr wrap="square" lIns="36576" rIns="36576" tIns="36576" bIns="36576" anchor="t"/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1D1D1F"/>
                </a:solidFill>
                <a:latin typeface="BIZ UDPGothic"/>
                <a:ea typeface="BIZ UDPGothic"/>
              </a:rPr>
              <a:t>書いたら  次の時間に  ためしたいことを  1つ  言えるように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