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【先生へ】チームに1つコピーを作り、チームの全員を編集者にします。Classroomなら「生徒はファイルを編集できる」で配ると、チーム全員が同じファイルに書けます。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【先生へ】名前カードは動かせます。点が入るたびに時計まわりで役わりを交代するルールなら、この画面は「さいしょの役わり」として使います。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【先生へ】赤の丸（自分たち）と青の丸（相手）、ボール、矢印、星は動かせます。矢印はコピーして増やせます（Ctrlキーを押しながらドラッグ）。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【先生へ】赤の丸（自分たち）と青の丸（相手）、ボール、矢印、星は動かせます。矢印はコピーして増やせます（Ctrlキーを押しながらドラッグ）。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【先生へ】赤の丸（自分たち）と青の丸（相手）、ボール、矢印、星は動かせます。矢印はコピーして増やせます（Ctrlキーを押しながらドラッグ）。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【先生へ】1時間に2試合する日は、相手のチームと点数の欄に2試合ぶん書きます（例 12−8 と 10−11）。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【先生へ】4年算数の「折れ線グラフ」とつながります。丸を置いたら、図形の「線」で丸と丸をつなぐと折れ線グラフになります。20回をこえたチームは目もりの数字を書きかえます。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2296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4年 体育  ネット型（がた）ゲーム  キャッチバレー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1D1D1F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57400"/>
            <a:ext cx="5120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チームの名前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441448"/>
            <a:ext cx="5120640" cy="85039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26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520440"/>
            <a:ext cx="5120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チームのめあて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904488"/>
            <a:ext cx="5120640" cy="20848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2200" b="0">
                <a:solidFill>
                  <a:srgbClr val="A8A8AE"/>
                </a:solidFill>
                <a:latin typeface="BIZ UDPGothic"/>
                <a:ea typeface="BIZ UDPGothic"/>
              </a:rPr>
              <a:t>どんなチームに  なりたい？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05740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メンバー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468880"/>
            <a:ext cx="5394960" cy="60350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327648" y="2542032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3182112"/>
            <a:ext cx="5394960" cy="60350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27648" y="3255263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3895344"/>
            <a:ext cx="5394960" cy="60350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27648" y="3968496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4608576"/>
            <a:ext cx="5394960" cy="60350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27648" y="4681727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5321808"/>
            <a:ext cx="5394960" cy="60350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327648" y="5394960"/>
            <a:ext cx="457200" cy="457200"/>
          </a:xfrm>
          <a:prstGeom prst="ellipse">
            <a:avLst/>
          </a:prstGeom>
          <a:solidFill>
            <a:srgbClr val="A8A8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0" y="60807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5B5B60"/>
                </a:solidFill>
                <a:latin typeface="BIZ UDPGothic"/>
                <a:ea typeface="BIZ UDPGothic"/>
              </a:rPr>
              <a:t>チームは4人  5人のときは  5番も  つかう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役わりを  決めよう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名前のカードを  動かして  役わりの  わくに入れよう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057400"/>
            <a:ext cx="265176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2148840"/>
            <a:ext cx="265176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うける人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697480"/>
            <a:ext cx="265176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1回目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59" y="3200400"/>
            <a:ext cx="2103120" cy="1005840"/>
          </a:xfrm>
          <a:prstGeom prst="rect">
            <a:avLst/>
          </a:prstGeom>
          <a:solidFill>
            <a:srgbClr val="F0F0EE"/>
          </a:solidFill>
          <a:ln w="1270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0">
                <a:solidFill>
                  <a:srgbClr val="A8A8AE"/>
                </a:solidFill>
                <a:latin typeface="BIZ UDPGothic"/>
                <a:ea typeface="BIZ UDPGothic"/>
              </a:rPr>
              <a:t>ここに  おく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2057400"/>
            <a:ext cx="265176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83280" y="2148840"/>
            <a:ext cx="265176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つなぐ人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280" y="2697480"/>
            <a:ext cx="265176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2回目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3200400"/>
            <a:ext cx="2103120" cy="1005840"/>
          </a:xfrm>
          <a:prstGeom prst="rect">
            <a:avLst/>
          </a:prstGeom>
          <a:solidFill>
            <a:srgbClr val="F0F0EE"/>
          </a:solidFill>
          <a:ln w="1270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0">
                <a:solidFill>
                  <a:srgbClr val="A8A8AE"/>
                </a:solidFill>
                <a:latin typeface="BIZ UDPGothic"/>
                <a:ea typeface="BIZ UDPGothic"/>
              </a:rPr>
              <a:t>ここに  おく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057400"/>
            <a:ext cx="265176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0" y="2148840"/>
            <a:ext cx="265176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かえす人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697480"/>
            <a:ext cx="265176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3回目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92240" y="3200400"/>
            <a:ext cx="2103120" cy="1005840"/>
          </a:xfrm>
          <a:prstGeom prst="rect">
            <a:avLst/>
          </a:prstGeom>
          <a:solidFill>
            <a:srgbClr val="F0F0EE"/>
          </a:solidFill>
          <a:ln w="1270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0">
                <a:solidFill>
                  <a:srgbClr val="A8A8AE"/>
                </a:solidFill>
                <a:latin typeface="BIZ UDPGothic"/>
                <a:ea typeface="BIZ UDPGothic"/>
              </a:rPr>
              <a:t>ここに  おく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60" y="2057400"/>
            <a:ext cx="265176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52560" y="2148840"/>
            <a:ext cx="265176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記録係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0" y="2697480"/>
            <a:ext cx="265176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コートの外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6880" y="3200400"/>
            <a:ext cx="2103120" cy="1005840"/>
          </a:xfrm>
          <a:prstGeom prst="rect">
            <a:avLst/>
          </a:prstGeom>
          <a:solidFill>
            <a:srgbClr val="F0F0EE"/>
          </a:solidFill>
          <a:ln w="1270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0">
                <a:solidFill>
                  <a:srgbClr val="A8A8AE"/>
                </a:solidFill>
                <a:latin typeface="BIZ UDPGothic"/>
                <a:ea typeface="BIZ UDPGothic"/>
              </a:rPr>
              <a:t>ここに  おく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7091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名前のカード（クリックして  名前を書く）</a:t>
            </a:r>
          </a:p>
        </p:txBody>
      </p:sp>
      <p:sp>
        <p:nvSpPr>
          <p:cNvPr id="21" name="名前カード1"/>
          <p:cNvSpPr/>
          <p:nvPr/>
        </p:nvSpPr>
        <p:spPr>
          <a:xfrm>
            <a:off x="548640" y="5166360"/>
            <a:ext cx="2011680" cy="777240"/>
          </a:xfrm>
          <a:prstGeom prst="roundRect">
            <a:avLst>
              <a:gd name="adj" fmla="val 8000"/>
            </a:avLst>
          </a:prstGeom>
          <a:solidFill>
            <a:srgbClr val="FBE6E4"/>
          </a:solidFill>
          <a:ln w="254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なまえ</a:t>
            </a:r>
          </a:p>
        </p:txBody>
      </p:sp>
      <p:sp>
        <p:nvSpPr>
          <p:cNvPr id="22" name="名前カード2"/>
          <p:cNvSpPr/>
          <p:nvPr/>
        </p:nvSpPr>
        <p:spPr>
          <a:xfrm>
            <a:off x="2788920" y="5166360"/>
            <a:ext cx="2011680" cy="777240"/>
          </a:xfrm>
          <a:prstGeom prst="roundRect">
            <a:avLst>
              <a:gd name="adj" fmla="val 8000"/>
            </a:avLst>
          </a:prstGeom>
          <a:solidFill>
            <a:srgbClr val="FBE6E4"/>
          </a:solidFill>
          <a:ln w="254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なまえ</a:t>
            </a:r>
          </a:p>
        </p:txBody>
      </p:sp>
      <p:sp>
        <p:nvSpPr>
          <p:cNvPr id="23" name="名前カード3"/>
          <p:cNvSpPr/>
          <p:nvPr/>
        </p:nvSpPr>
        <p:spPr>
          <a:xfrm>
            <a:off x="5029200" y="5166360"/>
            <a:ext cx="2011680" cy="777240"/>
          </a:xfrm>
          <a:prstGeom prst="roundRect">
            <a:avLst>
              <a:gd name="adj" fmla="val 8000"/>
            </a:avLst>
          </a:prstGeom>
          <a:solidFill>
            <a:srgbClr val="FBE6E4"/>
          </a:solidFill>
          <a:ln w="254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なまえ</a:t>
            </a:r>
          </a:p>
        </p:txBody>
      </p:sp>
      <p:sp>
        <p:nvSpPr>
          <p:cNvPr id="24" name="名前カード4"/>
          <p:cNvSpPr/>
          <p:nvPr/>
        </p:nvSpPr>
        <p:spPr>
          <a:xfrm>
            <a:off x="7269480" y="5166360"/>
            <a:ext cx="2011680" cy="777240"/>
          </a:xfrm>
          <a:prstGeom prst="roundRect">
            <a:avLst>
              <a:gd name="adj" fmla="val 8000"/>
            </a:avLst>
          </a:prstGeom>
          <a:solidFill>
            <a:srgbClr val="FBE6E4"/>
          </a:solidFill>
          <a:ln w="254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なまえ</a:t>
            </a:r>
          </a:p>
        </p:txBody>
      </p:sp>
      <p:sp>
        <p:nvSpPr>
          <p:cNvPr id="25" name="名前カード5"/>
          <p:cNvSpPr/>
          <p:nvPr/>
        </p:nvSpPr>
        <p:spPr>
          <a:xfrm>
            <a:off x="9509760" y="5166360"/>
            <a:ext cx="2011680" cy="777240"/>
          </a:xfrm>
          <a:prstGeom prst="roundRect">
            <a:avLst>
              <a:gd name="adj" fmla="val 8000"/>
            </a:avLst>
          </a:prstGeom>
          <a:solidFill>
            <a:srgbClr val="FBE6E4"/>
          </a:solidFill>
          <a:ln w="254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なまえ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作戦ボード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動き方を  丸と矢印で  かいてみよう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2331720"/>
            <a:ext cx="7315200" cy="379476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4206240" y="2103120"/>
            <a:ext cx="0" cy="4251960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7599" y="1764791"/>
            <a:ext cx="109728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D1D1F"/>
                </a:solidFill>
                <a:latin typeface="BIZ UDPGothic"/>
                <a:ea typeface="BIZ UDPGothic"/>
              </a:rPr>
              <a:t>ネット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395728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D6453D"/>
                </a:solidFill>
                <a:latin typeface="BIZ UDPGothic"/>
                <a:ea typeface="BIZ UDPGothic"/>
              </a:rPr>
              <a:t>自分たち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2395728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F63C9"/>
                </a:solidFill>
                <a:latin typeface="BIZ UDPGothic"/>
                <a:ea typeface="BIZ UDPGothic"/>
              </a:rPr>
              <a:t>相手</a:t>
            </a:r>
          </a:p>
        </p:txBody>
      </p:sp>
      <p:sp>
        <p:nvSpPr>
          <p:cNvPr id="9" name="自分1"/>
          <p:cNvSpPr/>
          <p:nvPr/>
        </p:nvSpPr>
        <p:spPr>
          <a:xfrm>
            <a:off x="2743200" y="3931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0" name="自分2"/>
          <p:cNvSpPr/>
          <p:nvPr/>
        </p:nvSpPr>
        <p:spPr>
          <a:xfrm>
            <a:off x="1280160" y="288036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1" name="自分3"/>
          <p:cNvSpPr/>
          <p:nvPr/>
        </p:nvSpPr>
        <p:spPr>
          <a:xfrm>
            <a:off x="1280160" y="5074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2" name="相手1"/>
          <p:cNvSpPr/>
          <p:nvPr/>
        </p:nvSpPr>
        <p:spPr>
          <a:xfrm>
            <a:off x="5120640" y="393192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3" name="相手2"/>
          <p:cNvSpPr/>
          <p:nvPr/>
        </p:nvSpPr>
        <p:spPr>
          <a:xfrm>
            <a:off x="6583680" y="288036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4" name="相手3"/>
          <p:cNvSpPr/>
          <p:nvPr/>
        </p:nvSpPr>
        <p:spPr>
          <a:xfrm>
            <a:off x="6583680" y="507492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5" name="ボール"/>
          <p:cNvSpPr/>
          <p:nvPr/>
        </p:nvSpPr>
        <p:spPr>
          <a:xfrm>
            <a:off x="2011680" y="3108960"/>
            <a:ext cx="384048" cy="384048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1168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5B5B60"/>
                </a:solidFill>
                <a:latin typeface="BIZ UDPGothic"/>
                <a:ea typeface="BIZ UDPGothic"/>
              </a:rPr>
              <a:t>動かして  つかう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321040" y="2606040"/>
            <a:ext cx="1371600" cy="0"/>
          </a:xfrm>
          <a:prstGeom prst="line">
            <a:avLst/>
          </a:prstGeom>
          <a:ln w="50800">
            <a:solidFill>
              <a:srgbClr val="D645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966960" y="2606040"/>
            <a:ext cx="1371600" cy="0"/>
          </a:xfrm>
          <a:prstGeom prst="line">
            <a:avLst/>
          </a:prstGeom>
          <a:ln w="50800">
            <a:solidFill>
              <a:srgbClr val="D6453D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ねらい1"/>
          <p:cNvSpPr/>
          <p:nvPr/>
        </p:nvSpPr>
        <p:spPr>
          <a:xfrm>
            <a:off x="8366760" y="28803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ねらい2"/>
          <p:cNvSpPr/>
          <p:nvPr/>
        </p:nvSpPr>
        <p:spPr>
          <a:xfrm>
            <a:off x="9006840" y="28803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0" y="2926080"/>
            <a:ext cx="2103120" cy="41148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5B5B60"/>
                </a:solidFill>
                <a:latin typeface="BIZ UDPGothic"/>
                <a:ea typeface="BIZ UDPGothic"/>
              </a:rPr>
              <a:t>ねらうところ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352044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作戦の名前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3904488"/>
            <a:ext cx="3474720" cy="75895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475488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だれが  どう動く？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5138928"/>
            <a:ext cx="3474720" cy="10332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6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作戦ボード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うまくいかなかったら  作戦をかえて  かいてみよう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2331720"/>
            <a:ext cx="7315200" cy="379476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4206240" y="2103120"/>
            <a:ext cx="0" cy="4251960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7599" y="1764791"/>
            <a:ext cx="109728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D1D1F"/>
                </a:solidFill>
                <a:latin typeface="BIZ UDPGothic"/>
                <a:ea typeface="BIZ UDPGothic"/>
              </a:rPr>
              <a:t>ネット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395728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D6453D"/>
                </a:solidFill>
                <a:latin typeface="BIZ UDPGothic"/>
                <a:ea typeface="BIZ UDPGothic"/>
              </a:rPr>
              <a:t>自分たち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2395728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F63C9"/>
                </a:solidFill>
                <a:latin typeface="BIZ UDPGothic"/>
                <a:ea typeface="BIZ UDPGothic"/>
              </a:rPr>
              <a:t>相手</a:t>
            </a:r>
          </a:p>
        </p:txBody>
      </p:sp>
      <p:sp>
        <p:nvSpPr>
          <p:cNvPr id="9" name="自分1"/>
          <p:cNvSpPr/>
          <p:nvPr/>
        </p:nvSpPr>
        <p:spPr>
          <a:xfrm>
            <a:off x="2743200" y="3931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0" name="自分2"/>
          <p:cNvSpPr/>
          <p:nvPr/>
        </p:nvSpPr>
        <p:spPr>
          <a:xfrm>
            <a:off x="1280160" y="288036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1" name="自分3"/>
          <p:cNvSpPr/>
          <p:nvPr/>
        </p:nvSpPr>
        <p:spPr>
          <a:xfrm>
            <a:off x="1280160" y="5074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2" name="相手1"/>
          <p:cNvSpPr/>
          <p:nvPr/>
        </p:nvSpPr>
        <p:spPr>
          <a:xfrm>
            <a:off x="5120640" y="393192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3" name="相手2"/>
          <p:cNvSpPr/>
          <p:nvPr/>
        </p:nvSpPr>
        <p:spPr>
          <a:xfrm>
            <a:off x="6583680" y="288036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4" name="相手3"/>
          <p:cNvSpPr/>
          <p:nvPr/>
        </p:nvSpPr>
        <p:spPr>
          <a:xfrm>
            <a:off x="6583680" y="507492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5" name="ボール"/>
          <p:cNvSpPr/>
          <p:nvPr/>
        </p:nvSpPr>
        <p:spPr>
          <a:xfrm>
            <a:off x="2011680" y="3108960"/>
            <a:ext cx="384048" cy="384048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1168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5B5B60"/>
                </a:solidFill>
                <a:latin typeface="BIZ UDPGothic"/>
                <a:ea typeface="BIZ UDPGothic"/>
              </a:rPr>
              <a:t>動かして  つかう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321040" y="2606040"/>
            <a:ext cx="1371600" cy="0"/>
          </a:xfrm>
          <a:prstGeom prst="line">
            <a:avLst/>
          </a:prstGeom>
          <a:ln w="50800">
            <a:solidFill>
              <a:srgbClr val="D645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966960" y="2606040"/>
            <a:ext cx="1371600" cy="0"/>
          </a:xfrm>
          <a:prstGeom prst="line">
            <a:avLst/>
          </a:prstGeom>
          <a:ln w="50800">
            <a:solidFill>
              <a:srgbClr val="D6453D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ねらい1"/>
          <p:cNvSpPr/>
          <p:nvPr/>
        </p:nvSpPr>
        <p:spPr>
          <a:xfrm>
            <a:off x="8366760" y="28803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ねらい2"/>
          <p:cNvSpPr/>
          <p:nvPr/>
        </p:nvSpPr>
        <p:spPr>
          <a:xfrm>
            <a:off x="9006840" y="28803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0" y="2926080"/>
            <a:ext cx="2103120" cy="41148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5B5B60"/>
                </a:solidFill>
                <a:latin typeface="BIZ UDPGothic"/>
                <a:ea typeface="BIZ UDPGothic"/>
              </a:rPr>
              <a:t>ねらうところ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352044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作戦の名前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3904488"/>
            <a:ext cx="3474720" cy="75895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475488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だれが  どう動く？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5138928"/>
            <a:ext cx="3474720" cy="10332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6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作戦ボード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ゲーム大会の  作戦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2331720"/>
            <a:ext cx="7315200" cy="379476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4206240" y="2103120"/>
            <a:ext cx="0" cy="4251960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7599" y="1764791"/>
            <a:ext cx="109728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D1D1F"/>
                </a:solidFill>
                <a:latin typeface="BIZ UDPGothic"/>
                <a:ea typeface="BIZ UDPGothic"/>
              </a:rPr>
              <a:t>ネット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395728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D6453D"/>
                </a:solidFill>
                <a:latin typeface="BIZ UDPGothic"/>
                <a:ea typeface="BIZ UDPGothic"/>
              </a:rPr>
              <a:t>自分たち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2395728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F63C9"/>
                </a:solidFill>
                <a:latin typeface="BIZ UDPGothic"/>
                <a:ea typeface="BIZ UDPGothic"/>
              </a:rPr>
              <a:t>相手</a:t>
            </a:r>
          </a:p>
        </p:txBody>
      </p:sp>
      <p:sp>
        <p:nvSpPr>
          <p:cNvPr id="9" name="自分1"/>
          <p:cNvSpPr/>
          <p:nvPr/>
        </p:nvSpPr>
        <p:spPr>
          <a:xfrm>
            <a:off x="2743200" y="3931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0" name="自分2"/>
          <p:cNvSpPr/>
          <p:nvPr/>
        </p:nvSpPr>
        <p:spPr>
          <a:xfrm>
            <a:off x="1280160" y="288036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1" name="自分3"/>
          <p:cNvSpPr/>
          <p:nvPr/>
        </p:nvSpPr>
        <p:spPr>
          <a:xfrm>
            <a:off x="1280160" y="5074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2" name="相手1"/>
          <p:cNvSpPr/>
          <p:nvPr/>
        </p:nvSpPr>
        <p:spPr>
          <a:xfrm>
            <a:off x="5120640" y="393192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3" name="相手2"/>
          <p:cNvSpPr/>
          <p:nvPr/>
        </p:nvSpPr>
        <p:spPr>
          <a:xfrm>
            <a:off x="6583680" y="288036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4" name="相手3"/>
          <p:cNvSpPr/>
          <p:nvPr/>
        </p:nvSpPr>
        <p:spPr>
          <a:xfrm>
            <a:off x="6583680" y="507492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5" name="ボール"/>
          <p:cNvSpPr/>
          <p:nvPr/>
        </p:nvSpPr>
        <p:spPr>
          <a:xfrm>
            <a:off x="2011680" y="3108960"/>
            <a:ext cx="384048" cy="384048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1168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5B5B60"/>
                </a:solidFill>
                <a:latin typeface="BIZ UDPGothic"/>
                <a:ea typeface="BIZ UDPGothic"/>
              </a:rPr>
              <a:t>動かして  つかう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321040" y="2606040"/>
            <a:ext cx="1371600" cy="0"/>
          </a:xfrm>
          <a:prstGeom prst="line">
            <a:avLst/>
          </a:prstGeom>
          <a:ln w="50800">
            <a:solidFill>
              <a:srgbClr val="D645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966960" y="2606040"/>
            <a:ext cx="1371600" cy="0"/>
          </a:xfrm>
          <a:prstGeom prst="line">
            <a:avLst/>
          </a:prstGeom>
          <a:ln w="50800">
            <a:solidFill>
              <a:srgbClr val="D6453D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ねらい1"/>
          <p:cNvSpPr/>
          <p:nvPr/>
        </p:nvSpPr>
        <p:spPr>
          <a:xfrm>
            <a:off x="8366760" y="28803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ねらい2"/>
          <p:cNvSpPr/>
          <p:nvPr/>
        </p:nvSpPr>
        <p:spPr>
          <a:xfrm>
            <a:off x="9006840" y="28803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0" y="2926080"/>
            <a:ext cx="2103120" cy="41148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5B5B60"/>
                </a:solidFill>
                <a:latin typeface="BIZ UDPGothic"/>
                <a:ea typeface="BIZ UDPGothic"/>
              </a:rPr>
              <a:t>ねらうところ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352044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作戦の名前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3904488"/>
            <a:ext cx="3474720" cy="75895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475488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だれが  どう動く？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5138928"/>
            <a:ext cx="3474720" cy="10332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6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とくてんの  記録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試合が終わったら  すぐ書こう  とくてん板から  はりつけてもよい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2057400"/>
          <a:ext cx="11064240" cy="40690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280160"/>
                <a:gridCol w="1463040"/>
                <a:gridCol w="2926080"/>
                <a:gridCol w="2194560"/>
                <a:gridCol w="1737360"/>
                <a:gridCol w="1463040"/>
              </a:tblGrid>
              <a:tr h="7772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時間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日にち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相手のチーム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点数
自分 − 相手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いちばん
長いラリー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かち  まけ
ひきわけ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2時間目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3時間目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4時間目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5時間目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6時間目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7時間目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ラリーの  グラフ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いちばん長く  つづいたラリーの回数に  丸を動かそう  線でつなぐと  おれ線グラフ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2103120"/>
            <a:ext cx="7680960" cy="3840480"/>
          </a:xfrm>
          <a:prstGeom prst="rect">
            <a:avLst/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371600" y="5943600"/>
            <a:ext cx="768096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5760720"/>
            <a:ext cx="548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71600" y="4983480"/>
            <a:ext cx="768096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" y="4800600"/>
            <a:ext cx="548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71600" y="4023360"/>
            <a:ext cx="768096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3840480"/>
            <a:ext cx="548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10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371600" y="3063240"/>
            <a:ext cx="768096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" y="2880360"/>
            <a:ext cx="548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15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71600" y="2103120"/>
            <a:ext cx="768096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" y="1920239"/>
            <a:ext cx="5486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" y="1828800"/>
            <a:ext cx="14630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300" b="0">
                <a:solidFill>
                  <a:srgbClr val="5B5B60"/>
                </a:solidFill>
                <a:latin typeface="BIZ UDPGothic"/>
                <a:ea typeface="BIZ UDPGothic"/>
              </a:rPr>
              <a:t>（回）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011680" y="2103120"/>
            <a:ext cx="0" cy="3840480"/>
          </a:xfrm>
          <a:prstGeom prst="line">
            <a:avLst/>
          </a:prstGeom>
          <a:ln w="12700">
            <a:solidFill>
              <a:srgbClr val="F0F0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63040" y="5989320"/>
            <a:ext cx="10972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2時間目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291840" y="2103120"/>
            <a:ext cx="0" cy="3840480"/>
          </a:xfrm>
          <a:prstGeom prst="line">
            <a:avLst/>
          </a:prstGeom>
          <a:ln w="12700">
            <a:solidFill>
              <a:srgbClr val="F0F0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743200" y="5989320"/>
            <a:ext cx="10972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3時間目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72000" y="2103120"/>
            <a:ext cx="0" cy="3840480"/>
          </a:xfrm>
          <a:prstGeom prst="line">
            <a:avLst/>
          </a:prstGeom>
          <a:ln w="12700">
            <a:solidFill>
              <a:srgbClr val="F0F0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23360" y="5989320"/>
            <a:ext cx="10972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4時間目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852160" y="2103120"/>
            <a:ext cx="0" cy="3840480"/>
          </a:xfrm>
          <a:prstGeom prst="line">
            <a:avLst/>
          </a:prstGeom>
          <a:ln w="12700">
            <a:solidFill>
              <a:srgbClr val="F0F0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03520" y="5989320"/>
            <a:ext cx="10972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5時間目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132320" y="2103120"/>
            <a:ext cx="0" cy="3840480"/>
          </a:xfrm>
          <a:prstGeom prst="line">
            <a:avLst/>
          </a:prstGeom>
          <a:ln w="12700">
            <a:solidFill>
              <a:srgbClr val="F0F0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583680" y="5989320"/>
            <a:ext cx="10972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6時間目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0" y="2103120"/>
            <a:ext cx="0" cy="3840480"/>
          </a:xfrm>
          <a:prstGeom prst="line">
            <a:avLst/>
          </a:prstGeom>
          <a:ln w="12700">
            <a:solidFill>
              <a:srgbClr val="F0F0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863840" y="5989320"/>
            <a:ext cx="10972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1D1D1F"/>
                </a:solidFill>
                <a:latin typeface="BIZ UDPGothic"/>
                <a:ea typeface="BIZ UDPGothic"/>
              </a:rPr>
              <a:t>7時間目</a:t>
            </a:r>
          </a:p>
        </p:txBody>
      </p:sp>
      <p:sp>
        <p:nvSpPr>
          <p:cNvPr id="28" name="ラリー2"/>
          <p:cNvSpPr/>
          <p:nvPr/>
        </p:nvSpPr>
        <p:spPr>
          <a:xfrm>
            <a:off x="9418320" y="237744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29" name="ラリー3"/>
          <p:cNvSpPr/>
          <p:nvPr/>
        </p:nvSpPr>
        <p:spPr>
          <a:xfrm>
            <a:off x="10149840" y="237744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30" name="ラリー4"/>
          <p:cNvSpPr/>
          <p:nvPr/>
        </p:nvSpPr>
        <p:spPr>
          <a:xfrm>
            <a:off x="10881360" y="237744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31" name="ラリー5"/>
          <p:cNvSpPr/>
          <p:nvPr/>
        </p:nvSpPr>
        <p:spPr>
          <a:xfrm>
            <a:off x="9418320" y="310896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5</a:t>
            </a:r>
          </a:p>
        </p:txBody>
      </p:sp>
      <p:sp>
        <p:nvSpPr>
          <p:cNvPr id="32" name="ラリー6"/>
          <p:cNvSpPr/>
          <p:nvPr/>
        </p:nvSpPr>
        <p:spPr>
          <a:xfrm>
            <a:off x="10149840" y="310896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6</a:t>
            </a:r>
          </a:p>
        </p:txBody>
      </p:sp>
      <p:sp>
        <p:nvSpPr>
          <p:cNvPr id="33" name="ラリー7"/>
          <p:cNvSpPr/>
          <p:nvPr/>
        </p:nvSpPr>
        <p:spPr>
          <a:xfrm>
            <a:off x="10881360" y="310896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26880" y="3931920"/>
            <a:ext cx="237744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5B5B60"/>
                </a:solidFill>
                <a:latin typeface="BIZ UDPGothic"/>
                <a:ea typeface="BIZ UDPGothic"/>
              </a:rPr>
              <a:t>丸の数字は</a:t>
            </a:r>
          </a:p>
          <a:p>
            <a:pPr algn="l">
              <a:lnSpc>
                <a:spcPct val="115000"/>
              </a:lnSpc>
            </a:pPr>
            <a:r>
              <a:rPr sz="1500" b="0">
                <a:solidFill>
                  <a:srgbClr val="5B5B60"/>
                </a:solidFill>
                <a:latin typeface="BIZ UDPGothic"/>
                <a:ea typeface="BIZ UDPGothic"/>
              </a:rPr>
              <a:t>何時間目か</a:t>
            </a:r>
          </a:p>
          <a:p>
            <a:pPr algn="l">
              <a:lnSpc>
                <a:spcPct val="115000"/>
              </a:lnSpc>
            </a:pPr>
            <a:r>
              <a:rPr sz="1500" b="0">
                <a:solidFill>
                  <a:srgbClr val="5B5B60"/>
                </a:solidFill>
                <a:latin typeface="BIZ UDPGothic"/>
                <a:ea typeface="BIZ UDPGothic"/>
              </a:rPr>
              <a:t>をあらわす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作戦タイムの  メモ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うまくいったこと  1つ  次に  ためすこと  1つ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2057400"/>
          <a:ext cx="11064240" cy="4114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280160"/>
                <a:gridCol w="5120640"/>
                <a:gridCol w="4663440"/>
              </a:tblGrid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時間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うまくいったこと（だれの  どんなプレー）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次に  ためすこと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2時間目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3時間目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4時間目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5時間目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6時間目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7時間目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ルールを  変えてみよう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ためしたいルールに  ✓マークを  動かそう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057400"/>
            <a:ext cx="28803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コートを  せまくする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広くする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11880" y="2057400"/>
            <a:ext cx="28803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1人2回まで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さわってよい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2057400"/>
            <a:ext cx="28803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1回目は  はじいて  つなぐ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20440"/>
            <a:ext cx="28803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ワンバウンドまで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とってよい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11880" y="3520440"/>
            <a:ext cx="28803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サーブは  前の線から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75120" y="3520440"/>
            <a:ext cx="28803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3回で  かえしたら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2点</a:t>
            </a:r>
          </a:p>
        </p:txBody>
      </p:sp>
      <p:sp>
        <p:nvSpPr>
          <p:cNvPr id="10" name="チェック1"/>
          <p:cNvSpPr/>
          <p:nvPr/>
        </p:nvSpPr>
        <p:spPr>
          <a:xfrm>
            <a:off x="9966960" y="210312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11" name="チェック2"/>
          <p:cNvSpPr/>
          <p:nvPr/>
        </p:nvSpPr>
        <p:spPr>
          <a:xfrm>
            <a:off x="10561320" y="210312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12" name="チェック3"/>
          <p:cNvSpPr/>
          <p:nvPr/>
        </p:nvSpPr>
        <p:spPr>
          <a:xfrm>
            <a:off x="11155680" y="210312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640" y="2697480"/>
            <a:ext cx="21031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5B5B60"/>
                </a:solidFill>
                <a:latin typeface="BIZ UDPGothic"/>
                <a:ea typeface="BIZ UDPGothic"/>
              </a:rPr>
              <a:t>✓マーク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07492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自分たちで  考えたルール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458968"/>
            <a:ext cx="5486400" cy="8046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5074920"/>
            <a:ext cx="539496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ためしてみて  どうだった？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5458968"/>
            <a:ext cx="5394960" cy="8046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ゲーム大会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7時間目  これまでの  作戦を  ためそう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2057400"/>
          <a:ext cx="11064240" cy="233172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280160"/>
                <a:gridCol w="2560320"/>
                <a:gridCol w="2377440"/>
                <a:gridCol w="2103120"/>
                <a:gridCol w="2743200"/>
              </a:tblGrid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試合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相手のチーム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点数  自分 − 相手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いちばん長いラリー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つかった作戦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1試合目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2試合目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3試合目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−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回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4663440"/>
            <a:ext cx="110642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チームで  いちばん  上手になったこと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5047488"/>
            <a:ext cx="11064240" cy="121615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みんなで話し合って  書こう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チーム作戦シート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